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Google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A1F43C-02B6-49D3-B14A-B180698A0C64}">
  <a:tblStyle styleId="{21A1F43C-02B6-49D3-B14A-B180698A0C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Google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GoogleSans-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GoogleSans-italic.fntdata"/><Relationship Id="rId34" Type="http://schemas.openxmlformats.org/officeDocument/2006/relationships/slide" Target="slides/slide28.xml"/><Relationship Id="rId78" Type="http://schemas.openxmlformats.org/officeDocument/2006/relationships/font" Target="fonts/GoogleSan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72fa2a5aa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72fa2a5aa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c72fa2a5aa_1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72fa2a5aa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72fa2a5aa_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c72fa2a5aa_1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72fa2a5aa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72fa2a5aa_1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c72fa2a5aa_1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72fa2a5aa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72fa2a5aa_1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Suppose we have 100 test images</a:t>
            </a:r>
            <a:endParaRPr/>
          </a:p>
        </p:txBody>
      </p:sp>
      <p:sp>
        <p:nvSpPr>
          <p:cNvPr id="161" name="Google Shape;161;gc72fa2a5aa_1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72fa2a5aa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72fa2a5aa_1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c72fa2a5aa_1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72fa2a5aa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72fa2a5aa_1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Precision: of my sneaker predictions, what fraction are correct?</a:t>
            </a:r>
            <a:endParaRPr/>
          </a:p>
          <a:p>
            <a:pPr indent="0" lvl="0" marL="0" rtl="0" algn="l">
              <a:spcBef>
                <a:spcPts val="0"/>
              </a:spcBef>
              <a:spcAft>
                <a:spcPts val="0"/>
              </a:spcAft>
              <a:buNone/>
            </a:pPr>
            <a:r>
              <a:rPr lang="en-US"/>
              <a:t>(Column 1)</a:t>
            </a:r>
            <a:endParaRPr/>
          </a:p>
        </p:txBody>
      </p:sp>
      <p:sp>
        <p:nvSpPr>
          <p:cNvPr id="178" name="Google Shape;178;gc72fa2a5aa_1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72fa2a5aa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72fa2a5aa_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Recall: of all the sneakers, what fraction did I predict correctly?</a:t>
            </a:r>
            <a:endParaRPr/>
          </a:p>
          <a:p>
            <a:pPr indent="0" lvl="0" marL="0" rtl="0" algn="l">
              <a:spcBef>
                <a:spcPts val="0"/>
              </a:spcBef>
              <a:spcAft>
                <a:spcPts val="0"/>
              </a:spcAft>
              <a:buNone/>
            </a:pPr>
            <a:r>
              <a:rPr lang="en-US"/>
              <a:t>(Row 1)</a:t>
            </a:r>
            <a:endParaRPr/>
          </a:p>
        </p:txBody>
      </p:sp>
      <p:sp>
        <p:nvSpPr>
          <p:cNvPr id="187" name="Google Shape;187;gc72fa2a5aa_1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72fa2a5aa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72fa2a5aa_1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color of these dots represents the actual label.</a:t>
            </a:r>
            <a:endParaRPr/>
          </a:p>
          <a:p>
            <a:pPr indent="0" lvl="0" marL="0" rtl="0" algn="l">
              <a:spcBef>
                <a:spcPts val="0"/>
              </a:spcBef>
              <a:spcAft>
                <a:spcPts val="0"/>
              </a:spcAft>
              <a:buNone/>
            </a:pPr>
            <a:r>
              <a:rPr lang="en-US"/>
              <a:t>Whether it is classified correctly or not depends on where our threshold is.</a:t>
            </a:r>
            <a:endParaRPr/>
          </a:p>
        </p:txBody>
      </p:sp>
      <p:sp>
        <p:nvSpPr>
          <p:cNvPr id="196" name="Google Shape;196;gc72fa2a5aa_1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72fa2a5aa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72fa2a5aa_1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Red left of threshold: TN (8)</a:t>
            </a:r>
            <a:endParaRPr/>
          </a:p>
          <a:p>
            <a:pPr indent="0" lvl="0" marL="0" rtl="0" algn="l">
              <a:spcBef>
                <a:spcPts val="0"/>
              </a:spcBef>
              <a:spcAft>
                <a:spcPts val="0"/>
              </a:spcAft>
              <a:buNone/>
            </a:pPr>
            <a:r>
              <a:rPr lang="en-US"/>
              <a:t>Green right of threshold: TP (9)</a:t>
            </a:r>
            <a:endParaRPr/>
          </a:p>
          <a:p>
            <a:pPr indent="0" lvl="0" marL="0" rtl="0" algn="l">
              <a:spcBef>
                <a:spcPts val="0"/>
              </a:spcBef>
              <a:spcAft>
                <a:spcPts val="0"/>
              </a:spcAft>
              <a:buNone/>
            </a:pPr>
            <a:r>
              <a:rPr lang="en-US"/>
              <a:t>Red right of threshold: FP (3)</a:t>
            </a:r>
            <a:endParaRPr/>
          </a:p>
          <a:p>
            <a:pPr indent="0" lvl="0" marL="0" rtl="0" algn="l">
              <a:spcBef>
                <a:spcPts val="0"/>
              </a:spcBef>
              <a:spcAft>
                <a:spcPts val="0"/>
              </a:spcAft>
              <a:buClr>
                <a:schemeClr val="dk1"/>
              </a:buClr>
              <a:buSzPts val="1100"/>
              <a:buFont typeface="Arial"/>
              <a:buNone/>
            </a:pPr>
            <a:r>
              <a:rPr lang="en-US"/>
              <a:t>Green left of threshold: FN (0)</a:t>
            </a:r>
            <a:endParaRPr/>
          </a:p>
          <a:p>
            <a:pPr indent="0" lvl="0" marL="0" rtl="0" algn="l">
              <a:spcBef>
                <a:spcPts val="0"/>
              </a:spcBef>
              <a:spcAft>
                <a:spcPts val="0"/>
              </a:spcAft>
              <a:buNone/>
            </a:pPr>
            <a:r>
              <a:rPr lang="en-US"/>
              <a:t>Precision = TP / (TP+FP) = 9 / 12</a:t>
            </a:r>
            <a:endParaRPr/>
          </a:p>
          <a:p>
            <a:pPr indent="0" lvl="0" marL="0" rtl="0" algn="l">
              <a:spcBef>
                <a:spcPts val="0"/>
              </a:spcBef>
              <a:spcAft>
                <a:spcPts val="0"/>
              </a:spcAft>
              <a:buNone/>
            </a:pPr>
            <a:r>
              <a:rPr lang="en-US"/>
              <a:t>Recall = TP / (TP+FN) = 9 / 9</a:t>
            </a:r>
            <a:endParaRPr/>
          </a:p>
        </p:txBody>
      </p:sp>
      <p:sp>
        <p:nvSpPr>
          <p:cNvPr id="232" name="Google Shape;232;gc72fa2a5aa_1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72fa2a5aa_1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72fa2a5aa_1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Red left of threshold: TN (8)</a:t>
            </a:r>
            <a:endParaRPr/>
          </a:p>
          <a:p>
            <a:pPr indent="0" lvl="0" marL="0" rtl="0" algn="l">
              <a:spcBef>
                <a:spcPts val="0"/>
              </a:spcBef>
              <a:spcAft>
                <a:spcPts val="0"/>
              </a:spcAft>
              <a:buNone/>
            </a:pPr>
            <a:r>
              <a:rPr lang="en-US"/>
              <a:t>Green right of threshold: TP (9)</a:t>
            </a:r>
            <a:endParaRPr/>
          </a:p>
          <a:p>
            <a:pPr indent="0" lvl="0" marL="0" rtl="0" algn="l">
              <a:spcBef>
                <a:spcPts val="0"/>
              </a:spcBef>
              <a:spcAft>
                <a:spcPts val="0"/>
              </a:spcAft>
              <a:buNone/>
            </a:pPr>
            <a:r>
              <a:rPr lang="en-US"/>
              <a:t>Red right of threshold: FP (3)</a:t>
            </a:r>
            <a:endParaRPr/>
          </a:p>
          <a:p>
            <a:pPr indent="0" lvl="0" marL="0" rtl="0" algn="l">
              <a:spcBef>
                <a:spcPts val="0"/>
              </a:spcBef>
              <a:spcAft>
                <a:spcPts val="0"/>
              </a:spcAft>
              <a:buNone/>
            </a:pPr>
            <a:r>
              <a:rPr lang="en-US"/>
              <a:t>Green left of threshold: FN (0)</a:t>
            </a:r>
            <a:endParaRPr/>
          </a:p>
          <a:p>
            <a:pPr indent="0" lvl="0" marL="0" rtl="0" algn="l">
              <a:spcBef>
                <a:spcPts val="0"/>
              </a:spcBef>
              <a:spcAft>
                <a:spcPts val="0"/>
              </a:spcAft>
              <a:buNone/>
            </a:pPr>
            <a:r>
              <a:rPr lang="en-US"/>
              <a:t>Precision = TP / (TP+FP) = 9 / 12</a:t>
            </a:r>
            <a:endParaRPr/>
          </a:p>
          <a:p>
            <a:pPr indent="0" lvl="0" marL="0" rtl="0" algn="l">
              <a:spcBef>
                <a:spcPts val="0"/>
              </a:spcBef>
              <a:spcAft>
                <a:spcPts val="0"/>
              </a:spcAft>
              <a:buNone/>
            </a:pPr>
            <a:r>
              <a:rPr lang="en-US"/>
              <a:t>Recall = TP / (TP+FN) = 9 / 9</a:t>
            </a:r>
            <a:endParaRPr/>
          </a:p>
        </p:txBody>
      </p:sp>
      <p:sp>
        <p:nvSpPr>
          <p:cNvPr id="271" name="Google Shape;271;gc72fa2a5aa_1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c402330fe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c402330fe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gc402330fe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72fa2a5aa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72fa2a5aa_1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Red left of threshold: TN (11)</a:t>
            </a:r>
            <a:endParaRPr/>
          </a:p>
          <a:p>
            <a:pPr indent="0" lvl="0" marL="0" rtl="0" algn="l">
              <a:spcBef>
                <a:spcPts val="0"/>
              </a:spcBef>
              <a:spcAft>
                <a:spcPts val="0"/>
              </a:spcAft>
              <a:buClr>
                <a:schemeClr val="dk1"/>
              </a:buClr>
              <a:buSzPts val="1100"/>
              <a:buFont typeface="Arial"/>
              <a:buNone/>
            </a:pPr>
            <a:r>
              <a:rPr lang="en-US"/>
              <a:t>Green right of threshold: TP (6)</a:t>
            </a:r>
            <a:endParaRPr/>
          </a:p>
          <a:p>
            <a:pPr indent="0" lvl="0" marL="0" rtl="0" algn="l">
              <a:spcBef>
                <a:spcPts val="0"/>
              </a:spcBef>
              <a:spcAft>
                <a:spcPts val="0"/>
              </a:spcAft>
              <a:buNone/>
            </a:pPr>
            <a:r>
              <a:rPr lang="en-US"/>
              <a:t>Red right of threshold: FP (0)</a:t>
            </a:r>
            <a:endParaRPr/>
          </a:p>
          <a:p>
            <a:pPr indent="0" lvl="0" marL="0" rtl="0" algn="l">
              <a:spcBef>
                <a:spcPts val="0"/>
              </a:spcBef>
              <a:spcAft>
                <a:spcPts val="0"/>
              </a:spcAft>
              <a:buClr>
                <a:schemeClr val="dk1"/>
              </a:buClr>
              <a:buSzPts val="1100"/>
              <a:buFont typeface="Arial"/>
              <a:buNone/>
            </a:pPr>
            <a:r>
              <a:rPr lang="en-US"/>
              <a:t>Green left of threshold: FN (3)</a:t>
            </a:r>
            <a:endParaRPr/>
          </a:p>
          <a:p>
            <a:pPr indent="0" lvl="0" marL="0" rtl="0" algn="l">
              <a:spcBef>
                <a:spcPts val="0"/>
              </a:spcBef>
              <a:spcAft>
                <a:spcPts val="0"/>
              </a:spcAft>
              <a:buClr>
                <a:schemeClr val="dk1"/>
              </a:buClr>
              <a:buSzPts val="1100"/>
              <a:buFont typeface="Arial"/>
              <a:buNone/>
            </a:pPr>
            <a:r>
              <a:rPr lang="en-US"/>
              <a:t>Precision = TP / (TP+FP) = 6 / 6</a:t>
            </a:r>
            <a:endParaRPr/>
          </a:p>
          <a:p>
            <a:pPr indent="0" lvl="0" marL="0" rtl="0" algn="l">
              <a:spcBef>
                <a:spcPts val="0"/>
              </a:spcBef>
              <a:spcAft>
                <a:spcPts val="0"/>
              </a:spcAft>
              <a:buClr>
                <a:schemeClr val="dk1"/>
              </a:buClr>
              <a:buSzPts val="1100"/>
              <a:buFont typeface="Arial"/>
              <a:buNone/>
            </a:pPr>
            <a:r>
              <a:rPr lang="en-US"/>
              <a:t>Recall = TP / (TP+FN) = 6 / 9</a:t>
            </a:r>
            <a:endParaRPr/>
          </a:p>
        </p:txBody>
      </p:sp>
      <p:sp>
        <p:nvSpPr>
          <p:cNvPr id="310" name="Google Shape;310;gc72fa2a5aa_1_1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72fa2a5aa_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72fa2a5aa_1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Red left of threshold: TN (11)</a:t>
            </a:r>
            <a:endParaRPr/>
          </a:p>
          <a:p>
            <a:pPr indent="0" lvl="0" marL="0" rtl="0" algn="l">
              <a:spcBef>
                <a:spcPts val="0"/>
              </a:spcBef>
              <a:spcAft>
                <a:spcPts val="0"/>
              </a:spcAft>
              <a:buNone/>
            </a:pPr>
            <a:r>
              <a:rPr lang="en-US"/>
              <a:t>Green right of threshold: TP (6)</a:t>
            </a:r>
            <a:endParaRPr/>
          </a:p>
          <a:p>
            <a:pPr indent="0" lvl="0" marL="0" rtl="0" algn="l">
              <a:spcBef>
                <a:spcPts val="0"/>
              </a:spcBef>
              <a:spcAft>
                <a:spcPts val="0"/>
              </a:spcAft>
              <a:buNone/>
            </a:pPr>
            <a:r>
              <a:rPr lang="en-US"/>
              <a:t>Red right of threshold: FP (0)</a:t>
            </a:r>
            <a:endParaRPr/>
          </a:p>
          <a:p>
            <a:pPr indent="0" lvl="0" marL="0" rtl="0" algn="l">
              <a:spcBef>
                <a:spcPts val="0"/>
              </a:spcBef>
              <a:spcAft>
                <a:spcPts val="0"/>
              </a:spcAft>
              <a:buNone/>
            </a:pPr>
            <a:r>
              <a:rPr lang="en-US"/>
              <a:t>Green left of threshold: FN (3)</a:t>
            </a:r>
            <a:endParaRPr/>
          </a:p>
          <a:p>
            <a:pPr indent="0" lvl="0" marL="0" rtl="0" algn="l">
              <a:spcBef>
                <a:spcPts val="0"/>
              </a:spcBef>
              <a:spcAft>
                <a:spcPts val="0"/>
              </a:spcAft>
              <a:buNone/>
            </a:pPr>
            <a:r>
              <a:rPr lang="en-US"/>
              <a:t>Precision = TP / (TP+FP) = 6 / 6</a:t>
            </a:r>
            <a:endParaRPr/>
          </a:p>
          <a:p>
            <a:pPr indent="0" lvl="0" marL="0" rtl="0" algn="l">
              <a:spcBef>
                <a:spcPts val="0"/>
              </a:spcBef>
              <a:spcAft>
                <a:spcPts val="0"/>
              </a:spcAft>
              <a:buNone/>
            </a:pPr>
            <a:r>
              <a:rPr lang="en-US"/>
              <a:t>Recall = TP / (TP+FN) = 6 / 9</a:t>
            </a:r>
            <a:endParaRPr/>
          </a:p>
        </p:txBody>
      </p:sp>
      <p:sp>
        <p:nvSpPr>
          <p:cNvPr id="349" name="Google Shape;349;gc72fa2a5aa_1_2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72fa2a5aa_1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72fa2a5aa_1_2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Compute P,R for many thresholds</a:t>
            </a:r>
            <a:endParaRPr/>
          </a:p>
          <a:p>
            <a:pPr indent="0" lvl="0" marL="0" rtl="0" algn="l">
              <a:spcBef>
                <a:spcPts val="0"/>
              </a:spcBef>
              <a:spcAft>
                <a:spcPts val="0"/>
              </a:spcAft>
              <a:buNone/>
            </a:pPr>
            <a:r>
              <a:rPr lang="en-US"/>
              <a:t>Perfect classifier?</a:t>
            </a:r>
            <a:endParaRPr/>
          </a:p>
          <a:p>
            <a:pPr indent="0" lvl="0" marL="0" rtl="0" algn="l">
              <a:spcBef>
                <a:spcPts val="0"/>
              </a:spcBef>
              <a:spcAft>
                <a:spcPts val="0"/>
              </a:spcAft>
              <a:buNone/>
            </a:pPr>
            <a:r>
              <a:rPr lang="en-US"/>
              <a:t>Baseline: horizontal at 0.5 for balanced data</a:t>
            </a:r>
            <a:endParaRPr/>
          </a:p>
          <a:p>
            <a:pPr indent="0" lvl="0" marL="0" rtl="0" algn="l">
              <a:spcBef>
                <a:spcPts val="0"/>
              </a:spcBef>
              <a:spcAft>
                <a:spcPts val="0"/>
              </a:spcAft>
              <a:buNone/>
            </a:pPr>
            <a:r>
              <a:rPr lang="en-US"/>
              <a:t>AUC/AP</a:t>
            </a:r>
            <a:endParaRPr/>
          </a:p>
        </p:txBody>
      </p:sp>
      <p:sp>
        <p:nvSpPr>
          <p:cNvPr id="388" name="Google Shape;388;gc72fa2a5aa_1_2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ced57d236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bced57d236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As you adjust the classification threshold, when precision increases, recall increases too.</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72fa2a5aa_1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c72fa2a5aa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c72fa2a5aa_1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c72fa2a5aa_1_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c72fa2a5aa_1_3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72fa2a5aa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72fa2a5aa_1_3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c72fa2a5aa_1_3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72fa2a5aa_1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72fa2a5aa_1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c72fa2a5aa_1_3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72fa2a5aa_1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72fa2a5aa_1_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w_j is the set of 784 parameters for class j</a:t>
            </a:r>
            <a:endParaRPr/>
          </a:p>
        </p:txBody>
      </p:sp>
      <p:sp>
        <p:nvSpPr>
          <p:cNvPr id="459" name="Google Shape;459;gc72fa2a5aa_1_3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72fa2a5aa_1_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72fa2a5aa_1_4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c72fa2a5aa_1_4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402330fe1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402330fe1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gc402330fe1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72fa2a5aa_1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72fa2a5aa_1_4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c72fa2a5aa_1_4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c72fa2a5aa_1_4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c72fa2a5aa_1_4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c72fa2a5aa_1_4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72fa2a5aa_1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72fa2a5aa_1_4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c72fa2a5aa_1_4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36a15ff31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c36a15ff31_0_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c36a15ff31_0_2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72fa2a5aa_1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c72fa2a5aa_1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In a multiclass logistic regression model, each class has its own set of parameters.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c72fa2a5aa_1_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c72fa2a5aa_1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72fa2a5aa_1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c72fa2a5aa_1_5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c72fa2a5aa_1_5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72fa2a5aa_1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72fa2a5aa_1_5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Remember the difference between dense (or one-hot) and sparse representations</a:t>
            </a:r>
            <a:endParaRPr/>
          </a:p>
        </p:txBody>
      </p:sp>
      <p:sp>
        <p:nvSpPr>
          <p:cNvPr id="592" name="Google Shape;592;gc72fa2a5aa_1_5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72fa2a5aa_1_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72fa2a5aa_1_5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only 1 term is non-zero</a:t>
            </a:r>
            <a:endParaRPr/>
          </a:p>
        </p:txBody>
      </p:sp>
      <p:sp>
        <p:nvSpPr>
          <p:cNvPr id="613" name="Google Shape;613;gc72fa2a5aa_1_5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72fa2a5aa_1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72fa2a5aa_1_5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c72fa2a5aa_1_5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402330fe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402330fe1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c402330fe1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72fa2a5aa_1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c72fa2a5aa_1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Cross-entropy loss is only valid when the label distribution is one-hot.</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c72fa2a5aa_1_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c72fa2a5aa_1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72fa2a5aa_1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c72fa2a5aa_1_6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c72fa2a5aa_1_6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c36a15ff31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c36a15ff31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c36a15ff31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36a15ff31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c36a15ff31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weights are indexed by their from-node followed by their to-node</a:t>
            </a:r>
            <a:endParaRPr/>
          </a:p>
        </p:txBody>
      </p:sp>
      <p:sp>
        <p:nvSpPr>
          <p:cNvPr id="682" name="Google Shape;682;gc36a15ff31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c36a15ff3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c36a15ff3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x0*w00 + x1*w10 + x2*w20 + x3*w30</a:t>
            </a:r>
            <a:endParaRPr/>
          </a:p>
          <a:p>
            <a:pPr indent="0" lvl="0" marL="0" rtl="0" algn="l">
              <a:spcBef>
                <a:spcPts val="0"/>
              </a:spcBef>
              <a:spcAft>
                <a:spcPts val="0"/>
              </a:spcAft>
              <a:buNone/>
            </a:pPr>
            <a:r>
              <a:rPr lang="en-US"/>
              <a:t>sigmoid: 1/1+e^-x</a:t>
            </a:r>
            <a:endParaRPr/>
          </a:p>
        </p:txBody>
      </p:sp>
      <p:sp>
        <p:nvSpPr>
          <p:cNvPr id="711" name="Google Shape;711;gc36a15ff31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36a15ff31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c36a15ff31_0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c36a15ff31_0_1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36a15ff31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36a15ff31_0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c36a15ff31_0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36a15ff31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36a15ff3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c36a15ff31_0_1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c36a15ff31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c36a15ff31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gc36a15ff31_0_1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402330fe1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402330fe1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unbounded output range</a:t>
            </a:r>
            <a:endParaRPr/>
          </a:p>
        </p:txBody>
      </p:sp>
      <p:sp>
        <p:nvSpPr>
          <p:cNvPr id="81" name="Google Shape;81;gc402330fe1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c36a15ff31_0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c36a15ff31_0_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c36a15ff31_0_2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c72fa2a5aa_1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c72fa2a5aa_1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Logistic regression output can be computed with a single matrix multiplication (and a sigmoid).</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c36a15ff31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c36a15ff31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c36a15ff31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c36a15ff31_0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gc36a15ff31_0_2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c36a15ff31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c36a15ff31_0_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gc36a15ff31_0_2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c36a15ff31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c36a15ff31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c36a15ff31_0_2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c36a15ff31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c36a15ff31_0_3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gc36a15ff31_0_3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36a15ff31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c36a15ff31_0_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 name="Google Shape;962;gc36a15ff31_0_3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c36a15ff31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c36a15ff31_0_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gc36a15ff31_0_3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c36a15ff31_0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c36a15ff31_0_4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c36a15ff31_0_4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402330fe1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402330fe1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sigmoid: 1 / 1+e^-x</a:t>
            </a:r>
            <a:endParaRPr/>
          </a:p>
          <a:p>
            <a:pPr indent="0" lvl="0" marL="0" rtl="0" algn="l">
              <a:spcBef>
                <a:spcPts val="0"/>
              </a:spcBef>
              <a:spcAft>
                <a:spcPts val="0"/>
              </a:spcAft>
              <a:buNone/>
            </a:pPr>
            <a:r>
              <a:rPr lang="en-US"/>
              <a:t>probability output</a:t>
            </a:r>
            <a:endParaRPr/>
          </a:p>
        </p:txBody>
      </p:sp>
      <p:sp>
        <p:nvSpPr>
          <p:cNvPr id="92" name="Google Shape;92;gc402330fe1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c36a15ff31_0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c36a15ff31_0_4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c36a15ff31_0_4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c36a15ff31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c36a15ff31_0_4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gc36a15ff31_0_4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36a15ff31_0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c36a15ff31_0_5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c36a15ff31_0_5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c36a15ff31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gc36a15ff31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A linear model must rely on hand-crafted input features if it is to understand complex structure.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c36a15ff31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gc36a15ff31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c36a15ff31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c36a15ff31_0_4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gc36a15ff31_0_4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36a15ff31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36a15ff31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gc36a15ff31_0_4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c36a15ff31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c36a15ff31_0_4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c36a15ff31_0_4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c36a15ff31_0_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c36a15ff31_0_4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gc36a15ff31_0_4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c36a15ff31_0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c36a15ff31_0_4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gc36a15ff31_0_4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402330fe1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402330fe1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selection of the output class depends on a threshold</a:t>
            </a:r>
            <a:endParaRPr/>
          </a:p>
        </p:txBody>
      </p:sp>
      <p:sp>
        <p:nvSpPr>
          <p:cNvPr id="103" name="Google Shape;103;gc402330fe1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c36a15ff31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c36a15ff31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A model trained for the MNIST digit classification task could be applied directly to mail sorting by zip-code.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402330fe1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402330fe1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c402330fe1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72fa2a5aa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72fa2a5aa_1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c72fa2a5aa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 name="Google Shape;21;p4"/>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hyperlink" Target="https://en.wikipedia.org/wiki/Canny_edge_detector#/media/File:%C3%84%C3%A4retuvastuse_n%C3%A4ide.p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 Id="rId4" Type="http://schemas.openxmlformats.org/officeDocument/2006/relationships/hyperlink" Target="http://www.songho.ca/dsp/convolution/convolution2d_example.html" TargetMode="External"/><Relationship Id="rId5" Type="http://schemas.openxmlformats.org/officeDocument/2006/relationships/image" Target="../media/image25.png"/><Relationship Id="rId6"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 Id="rId4" Type="http://schemas.openxmlformats.org/officeDocument/2006/relationships/hyperlink" Target="https://www.kaggle.com/c/digit-recognizer/discussion/6148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hyperlink" Target="https://www.researchgate.net/publication/320250462_Learning_on_Fisher-Bingham_Model_Based_on_Normalizing_Constant"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1.png"/><Relationship Id="rId4" Type="http://schemas.openxmlformats.org/officeDocument/2006/relationships/hyperlink" Target="http://www.inf.fu-berlin.de/inst/ag-ki/rojas_home/documents/2000/zip_codes_2000.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1"/>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Classification Metrics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40" name="Google Shape;140;p20"/>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True Positive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True Negative</a:t>
                      </a:r>
                      <a:endParaRPr/>
                    </a:p>
                  </a:txBody>
                  <a:tcPr marT="91425" marB="91425" marR="91425" marL="91425"/>
                </a:tc>
              </a:tr>
            </a:tbl>
          </a:graphicData>
        </a:graphic>
      </p:graphicFrame>
      <p:pic>
        <p:nvPicPr>
          <p:cNvPr id="141" name="Google Shape;141;p20"/>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48" name="Google Shape;148;p21"/>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True Positive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False Positive</a:t>
                      </a:r>
                      <a:endParaRPr/>
                    </a:p>
                  </a:txBody>
                  <a:tcPr marT="91425" marB="91425" marR="91425" marL="91425"/>
                </a:tc>
                <a:tc>
                  <a:txBody>
                    <a:bodyPr/>
                    <a:lstStyle/>
                    <a:p>
                      <a:pPr indent="0" lvl="0" marL="0" rtl="0" algn="ctr">
                        <a:spcBef>
                          <a:spcPts val="0"/>
                        </a:spcBef>
                        <a:spcAft>
                          <a:spcPts val="0"/>
                        </a:spcAft>
                        <a:buNone/>
                      </a:pPr>
                      <a:r>
                        <a:rPr lang="en-US"/>
                        <a:t>True Negative</a:t>
                      </a:r>
                      <a:endParaRPr/>
                    </a:p>
                  </a:txBody>
                  <a:tcPr marT="91425" marB="91425" marR="91425" marL="91425"/>
                </a:tc>
              </a:tr>
            </a:tbl>
          </a:graphicData>
        </a:graphic>
      </p:graphicFrame>
      <p:pic>
        <p:nvPicPr>
          <p:cNvPr id="149" name="Google Shape;149;p21"/>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56" name="Google Shape;156;p22"/>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True Positive</a:t>
                      </a:r>
                      <a:endParaRPr/>
                    </a:p>
                  </a:txBody>
                  <a:tcPr marT="91425" marB="91425" marR="91425" marL="91425"/>
                </a:tc>
                <a:tc>
                  <a:txBody>
                    <a:bodyPr/>
                    <a:lstStyle/>
                    <a:p>
                      <a:pPr indent="0" lvl="0" marL="0" rtl="0" algn="ctr">
                        <a:spcBef>
                          <a:spcPts val="0"/>
                        </a:spcBef>
                        <a:spcAft>
                          <a:spcPts val="0"/>
                        </a:spcAft>
                        <a:buNone/>
                      </a:pPr>
                      <a:r>
                        <a:rPr lang="en-US"/>
                        <a:t>False Negative</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False Positive</a:t>
                      </a:r>
                      <a:endParaRPr/>
                    </a:p>
                  </a:txBody>
                  <a:tcPr marT="91425" marB="91425" marR="91425" marL="91425"/>
                </a:tc>
                <a:tc>
                  <a:txBody>
                    <a:bodyPr/>
                    <a:lstStyle/>
                    <a:p>
                      <a:pPr indent="0" lvl="0" marL="0" rtl="0" algn="ctr">
                        <a:spcBef>
                          <a:spcPts val="0"/>
                        </a:spcBef>
                        <a:spcAft>
                          <a:spcPts val="0"/>
                        </a:spcAft>
                        <a:buNone/>
                      </a:pPr>
                      <a:r>
                        <a:rPr lang="en-US"/>
                        <a:t>True Negative</a:t>
                      </a:r>
                      <a:endParaRPr/>
                    </a:p>
                  </a:txBody>
                  <a:tcPr marT="91425" marB="91425" marR="91425" marL="91425"/>
                </a:tc>
              </a:tr>
            </a:tbl>
          </a:graphicData>
        </a:graphic>
      </p:graphicFrame>
      <p:pic>
        <p:nvPicPr>
          <p:cNvPr id="157" name="Google Shape;157;p22"/>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64" name="Google Shape;164;p23"/>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TP: 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FN: 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FP: 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TN: 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65" name="Google Shape;165;p23"/>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72" name="Google Shape;172;p24"/>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TP: 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FN: 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FP: 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TN: 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3" name="Google Shape;173;p24"/>
          <p:cNvSpPr txBox="1"/>
          <p:nvPr/>
        </p:nvSpPr>
        <p:spPr>
          <a:xfrm>
            <a:off x="5616475" y="1763775"/>
            <a:ext cx="25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Accuracy</a:t>
            </a:r>
            <a:endParaRPr b="1" sz="2000"/>
          </a:p>
        </p:txBody>
      </p:sp>
      <p:sp>
        <p:nvSpPr>
          <p:cNvPr id="174" name="Google Shape;174;p24"/>
          <p:cNvSpPr txBox="1"/>
          <p:nvPr/>
        </p:nvSpPr>
        <p:spPr>
          <a:xfrm>
            <a:off x="5399700" y="2373375"/>
            <a:ext cx="33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(TP+TN) / (TP+TN+FP+FN)</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81" name="Google Shape;181;p25"/>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TP: 9</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FN: 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FP: 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TN: 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82" name="Google Shape;182;p25"/>
          <p:cNvSpPr txBox="1"/>
          <p:nvPr/>
        </p:nvSpPr>
        <p:spPr>
          <a:xfrm>
            <a:off x="5616475" y="1763775"/>
            <a:ext cx="25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Precision</a:t>
            </a:r>
            <a:endParaRPr b="1" sz="2000"/>
          </a:p>
        </p:txBody>
      </p:sp>
      <p:sp>
        <p:nvSpPr>
          <p:cNvPr id="183" name="Google Shape;183;p25"/>
          <p:cNvSpPr txBox="1"/>
          <p:nvPr/>
        </p:nvSpPr>
        <p:spPr>
          <a:xfrm>
            <a:off x="5399700" y="2373375"/>
            <a:ext cx="33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a:t>
            </a:r>
            <a:r>
              <a:rPr lang="en-US" sz="2000"/>
              <a:t>P</a:t>
            </a:r>
            <a:r>
              <a:rPr lang="en-US" sz="2000"/>
              <a:t> / (TP+FP)</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90" name="Google Shape;190;p26"/>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TP: 9</a:t>
                      </a:r>
                      <a:endParaRPr/>
                    </a:p>
                  </a:txBody>
                  <a:tcPr marT="91425" marB="91425" marR="91425" marL="91425"/>
                </a:tc>
                <a:tc>
                  <a:txBody>
                    <a:bodyPr/>
                    <a:lstStyle/>
                    <a:p>
                      <a:pPr indent="0" lvl="0" marL="0" rtl="0" algn="ctr">
                        <a:spcBef>
                          <a:spcPts val="0"/>
                        </a:spcBef>
                        <a:spcAft>
                          <a:spcPts val="0"/>
                        </a:spcAft>
                        <a:buNone/>
                      </a:pPr>
                      <a:r>
                        <a:rPr lang="en-US"/>
                        <a:t>FN: 9</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FP: 1</a:t>
                      </a:r>
                      <a:endParaRPr/>
                    </a:p>
                  </a:txBody>
                  <a:tcPr marT="91425" marB="91425" marR="91425" marL="91425"/>
                </a:tc>
                <a:tc>
                  <a:txBody>
                    <a:bodyPr/>
                    <a:lstStyle/>
                    <a:p>
                      <a:pPr indent="0" lvl="0" marL="0" rtl="0" algn="ctr">
                        <a:spcBef>
                          <a:spcPts val="0"/>
                        </a:spcBef>
                        <a:spcAft>
                          <a:spcPts val="0"/>
                        </a:spcAft>
                        <a:buNone/>
                      </a:pPr>
                      <a:r>
                        <a:rPr lang="en-US"/>
                        <a:t>TN: 81</a:t>
                      </a:r>
                      <a:endParaRPr/>
                    </a:p>
                  </a:txBody>
                  <a:tcPr marT="91425" marB="91425" marR="91425" marL="91425"/>
                </a:tc>
              </a:tr>
            </a:tbl>
          </a:graphicData>
        </a:graphic>
      </p:graphicFrame>
      <p:sp>
        <p:nvSpPr>
          <p:cNvPr id="191" name="Google Shape;191;p26"/>
          <p:cNvSpPr txBox="1"/>
          <p:nvPr/>
        </p:nvSpPr>
        <p:spPr>
          <a:xfrm>
            <a:off x="5616475" y="1763775"/>
            <a:ext cx="259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Recall</a:t>
            </a:r>
            <a:endParaRPr b="1" sz="2000"/>
          </a:p>
        </p:txBody>
      </p:sp>
      <p:sp>
        <p:nvSpPr>
          <p:cNvPr id="192" name="Google Shape;192;p26"/>
          <p:cNvSpPr txBox="1"/>
          <p:nvPr/>
        </p:nvSpPr>
        <p:spPr>
          <a:xfrm>
            <a:off x="5399700" y="2373375"/>
            <a:ext cx="338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TP / (TP+FN)</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Binary Metrics</a:t>
            </a:r>
            <a:endParaRPr/>
          </a:p>
        </p:txBody>
      </p:sp>
      <p:sp>
        <p:nvSpPr>
          <p:cNvPr id="199" name="Google Shape;199;p27"/>
          <p:cNvSpPr/>
          <p:nvPr/>
        </p:nvSpPr>
        <p:spPr>
          <a:xfrm>
            <a:off x="892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1197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1502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1807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2111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2416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721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3026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3331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3635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3940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4245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4550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4855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5159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54647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5769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6074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6379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6683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7"/>
          <p:cNvCxnSpPr/>
          <p:nvPr/>
        </p:nvCxnSpPr>
        <p:spPr>
          <a:xfrm>
            <a:off x="660175" y="4429450"/>
            <a:ext cx="6453900" cy="0"/>
          </a:xfrm>
          <a:prstGeom prst="straightConnector1">
            <a:avLst/>
          </a:prstGeom>
          <a:noFill/>
          <a:ln cap="flat" cmpd="sng" w="19050">
            <a:solidFill>
              <a:schemeClr val="dk2"/>
            </a:solidFill>
            <a:prstDash val="solid"/>
            <a:round/>
            <a:headEnd len="med" w="med" type="none"/>
            <a:tailEnd len="med" w="med" type="none"/>
          </a:ln>
        </p:spPr>
      </p:cxnSp>
      <p:cxnSp>
        <p:nvCxnSpPr>
          <p:cNvPr id="220" name="Google Shape;220;p27"/>
          <p:cNvCxnSpPr/>
          <p:nvPr/>
        </p:nvCxnSpPr>
        <p:spPr>
          <a:xfrm>
            <a:off x="670025" y="4163400"/>
            <a:ext cx="0" cy="561600"/>
          </a:xfrm>
          <a:prstGeom prst="straightConnector1">
            <a:avLst/>
          </a:prstGeom>
          <a:noFill/>
          <a:ln cap="flat" cmpd="sng" w="19050">
            <a:solidFill>
              <a:schemeClr val="dk2"/>
            </a:solidFill>
            <a:prstDash val="solid"/>
            <a:round/>
            <a:headEnd len="med" w="med" type="none"/>
            <a:tailEnd len="med" w="med" type="none"/>
          </a:ln>
        </p:spPr>
      </p:cxnSp>
      <p:cxnSp>
        <p:nvCxnSpPr>
          <p:cNvPr id="221" name="Google Shape;221;p27"/>
          <p:cNvCxnSpPr/>
          <p:nvPr/>
        </p:nvCxnSpPr>
        <p:spPr>
          <a:xfrm>
            <a:off x="7114075" y="4148650"/>
            <a:ext cx="0" cy="561600"/>
          </a:xfrm>
          <a:prstGeom prst="straightConnector1">
            <a:avLst/>
          </a:prstGeom>
          <a:noFill/>
          <a:ln cap="flat" cmpd="sng" w="19050">
            <a:solidFill>
              <a:schemeClr val="dk2"/>
            </a:solidFill>
            <a:prstDash val="solid"/>
            <a:round/>
            <a:headEnd len="med" w="med" type="none"/>
            <a:tailEnd len="med" w="med" type="none"/>
          </a:ln>
        </p:spPr>
      </p:cxnSp>
      <p:sp>
        <p:nvSpPr>
          <p:cNvPr id="222" name="Google Shape;222;p27"/>
          <p:cNvSpPr txBox="1"/>
          <p:nvPr/>
        </p:nvSpPr>
        <p:spPr>
          <a:xfrm>
            <a:off x="465461"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0.0</a:t>
            </a:r>
            <a:endParaRPr/>
          </a:p>
        </p:txBody>
      </p:sp>
      <p:sp>
        <p:nvSpPr>
          <p:cNvPr id="223" name="Google Shape;223;p27"/>
          <p:cNvSpPr txBox="1"/>
          <p:nvPr/>
        </p:nvSpPr>
        <p:spPr>
          <a:xfrm>
            <a:off x="6905675"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a:t>
            </a:r>
            <a:r>
              <a:rPr lang="en-US"/>
              <a:t>.0</a:t>
            </a:r>
            <a:endParaRPr/>
          </a:p>
        </p:txBody>
      </p:sp>
      <p:sp>
        <p:nvSpPr>
          <p:cNvPr id="224" name="Google Shape;224;p27"/>
          <p:cNvSpPr txBox="1"/>
          <p:nvPr/>
        </p:nvSpPr>
        <p:spPr>
          <a:xfrm>
            <a:off x="2603925" y="452455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Logistic Regression Output</a:t>
            </a:r>
            <a:endParaRPr/>
          </a:p>
        </p:txBody>
      </p:sp>
      <p:sp>
        <p:nvSpPr>
          <p:cNvPr id="225" name="Google Shape;225;p27"/>
          <p:cNvSpPr/>
          <p:nvPr/>
        </p:nvSpPr>
        <p:spPr>
          <a:xfrm>
            <a:off x="7828900" y="38139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7828900" y="41121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nvSpPr>
        <p:spPr>
          <a:xfrm>
            <a:off x="8084425" y="37074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Sneaker</a:t>
            </a:r>
            <a:endParaRPr/>
          </a:p>
        </p:txBody>
      </p:sp>
      <p:sp>
        <p:nvSpPr>
          <p:cNvPr id="228" name="Google Shape;228;p27"/>
          <p:cNvSpPr txBox="1"/>
          <p:nvPr/>
        </p:nvSpPr>
        <p:spPr>
          <a:xfrm>
            <a:off x="8084425" y="4005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Other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Binary Metrics</a:t>
            </a:r>
            <a:endParaRPr/>
          </a:p>
        </p:txBody>
      </p:sp>
      <p:sp>
        <p:nvSpPr>
          <p:cNvPr id="235" name="Google Shape;235;p28"/>
          <p:cNvSpPr/>
          <p:nvPr/>
        </p:nvSpPr>
        <p:spPr>
          <a:xfrm>
            <a:off x="892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197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502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1807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2111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2416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2721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3026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3331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3635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3940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4245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4550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4855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159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54647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5769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6074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6379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6683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8"/>
          <p:cNvCxnSpPr/>
          <p:nvPr/>
        </p:nvCxnSpPr>
        <p:spPr>
          <a:xfrm>
            <a:off x="660175" y="4429450"/>
            <a:ext cx="6453900" cy="0"/>
          </a:xfrm>
          <a:prstGeom prst="straightConnector1">
            <a:avLst/>
          </a:prstGeom>
          <a:noFill/>
          <a:ln cap="flat" cmpd="sng" w="19050">
            <a:solidFill>
              <a:schemeClr val="dk2"/>
            </a:solidFill>
            <a:prstDash val="solid"/>
            <a:round/>
            <a:headEnd len="med" w="med" type="none"/>
            <a:tailEnd len="med" w="med" type="none"/>
          </a:ln>
        </p:spPr>
      </p:cxnSp>
      <p:cxnSp>
        <p:nvCxnSpPr>
          <p:cNvPr id="256" name="Google Shape;256;p28"/>
          <p:cNvCxnSpPr/>
          <p:nvPr/>
        </p:nvCxnSpPr>
        <p:spPr>
          <a:xfrm>
            <a:off x="670025" y="4163400"/>
            <a:ext cx="0" cy="561600"/>
          </a:xfrm>
          <a:prstGeom prst="straightConnector1">
            <a:avLst/>
          </a:prstGeom>
          <a:noFill/>
          <a:ln cap="flat" cmpd="sng" w="19050">
            <a:solidFill>
              <a:schemeClr val="dk2"/>
            </a:solidFill>
            <a:prstDash val="solid"/>
            <a:round/>
            <a:headEnd len="med" w="med" type="none"/>
            <a:tailEnd len="med" w="med" type="none"/>
          </a:ln>
        </p:spPr>
      </p:cxnSp>
      <p:cxnSp>
        <p:nvCxnSpPr>
          <p:cNvPr id="257" name="Google Shape;257;p28"/>
          <p:cNvCxnSpPr/>
          <p:nvPr/>
        </p:nvCxnSpPr>
        <p:spPr>
          <a:xfrm>
            <a:off x="7114075" y="4148650"/>
            <a:ext cx="0" cy="561600"/>
          </a:xfrm>
          <a:prstGeom prst="straightConnector1">
            <a:avLst/>
          </a:prstGeom>
          <a:noFill/>
          <a:ln cap="flat" cmpd="sng" w="19050">
            <a:solidFill>
              <a:schemeClr val="dk2"/>
            </a:solidFill>
            <a:prstDash val="solid"/>
            <a:round/>
            <a:headEnd len="med" w="med" type="none"/>
            <a:tailEnd len="med" w="med" type="none"/>
          </a:ln>
        </p:spPr>
      </p:cxnSp>
      <p:sp>
        <p:nvSpPr>
          <p:cNvPr id="258" name="Google Shape;258;p28"/>
          <p:cNvSpPr txBox="1"/>
          <p:nvPr/>
        </p:nvSpPr>
        <p:spPr>
          <a:xfrm>
            <a:off x="465461"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0.0</a:t>
            </a:r>
            <a:endParaRPr/>
          </a:p>
        </p:txBody>
      </p:sp>
      <p:sp>
        <p:nvSpPr>
          <p:cNvPr id="259" name="Google Shape;259;p28"/>
          <p:cNvSpPr txBox="1"/>
          <p:nvPr/>
        </p:nvSpPr>
        <p:spPr>
          <a:xfrm>
            <a:off x="6905675"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1.0</a:t>
            </a:r>
            <a:endParaRPr/>
          </a:p>
        </p:txBody>
      </p:sp>
      <p:sp>
        <p:nvSpPr>
          <p:cNvPr id="260" name="Google Shape;260;p28"/>
          <p:cNvSpPr txBox="1"/>
          <p:nvPr/>
        </p:nvSpPr>
        <p:spPr>
          <a:xfrm>
            <a:off x="2603925" y="452455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Logistic Regression Output</a:t>
            </a:r>
            <a:endParaRPr/>
          </a:p>
        </p:txBody>
      </p:sp>
      <p:sp>
        <p:nvSpPr>
          <p:cNvPr id="261" name="Google Shape;261;p28"/>
          <p:cNvSpPr/>
          <p:nvPr/>
        </p:nvSpPr>
        <p:spPr>
          <a:xfrm>
            <a:off x="7828900" y="38139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7828900" y="41121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txBox="1"/>
          <p:nvPr/>
        </p:nvSpPr>
        <p:spPr>
          <a:xfrm>
            <a:off x="8084425" y="37074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Sneaker</a:t>
            </a:r>
            <a:endParaRPr/>
          </a:p>
        </p:txBody>
      </p:sp>
      <p:sp>
        <p:nvSpPr>
          <p:cNvPr id="264" name="Google Shape;264;p28"/>
          <p:cNvSpPr txBox="1"/>
          <p:nvPr/>
        </p:nvSpPr>
        <p:spPr>
          <a:xfrm>
            <a:off x="8084425" y="4005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Other</a:t>
            </a:r>
            <a:endParaRPr/>
          </a:p>
        </p:txBody>
      </p:sp>
      <p:graphicFrame>
        <p:nvGraphicFramePr>
          <p:cNvPr id="265" name="Google Shape;265;p28"/>
          <p:cNvGraphicFramePr/>
          <p:nvPr/>
        </p:nvGraphicFramePr>
        <p:xfrm>
          <a:off x="457225" y="15040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266" name="Google Shape;266;p28"/>
          <p:cNvCxnSpPr>
            <a:stCxn id="267" idx="2"/>
          </p:cNvCxnSpPr>
          <p:nvPr/>
        </p:nvCxnSpPr>
        <p:spPr>
          <a:xfrm>
            <a:off x="3276745" y="3618050"/>
            <a:ext cx="4500" cy="816000"/>
          </a:xfrm>
          <a:prstGeom prst="straightConnector1">
            <a:avLst/>
          </a:prstGeom>
          <a:noFill/>
          <a:ln cap="flat" cmpd="sng" w="9525">
            <a:solidFill>
              <a:schemeClr val="dk2"/>
            </a:solidFill>
            <a:prstDash val="dash"/>
            <a:round/>
            <a:headEnd len="med" w="med" type="none"/>
            <a:tailEnd len="med" w="med" type="none"/>
          </a:ln>
        </p:spPr>
      </p:cxnSp>
      <p:sp>
        <p:nvSpPr>
          <p:cNvPr id="267" name="Google Shape;267;p28"/>
          <p:cNvSpPr txBox="1"/>
          <p:nvPr/>
        </p:nvSpPr>
        <p:spPr>
          <a:xfrm>
            <a:off x="2612695" y="3002450"/>
            <a:ext cx="13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Classification Threshold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Binary Metrics</a:t>
            </a:r>
            <a:endParaRPr/>
          </a:p>
        </p:txBody>
      </p:sp>
      <p:sp>
        <p:nvSpPr>
          <p:cNvPr id="274" name="Google Shape;274;p29"/>
          <p:cNvSpPr/>
          <p:nvPr/>
        </p:nvSpPr>
        <p:spPr>
          <a:xfrm>
            <a:off x="892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197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502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1807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2111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2416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2721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3026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3331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3635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3940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4245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550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855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5159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54647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5769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6074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6379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6683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29"/>
          <p:cNvCxnSpPr/>
          <p:nvPr/>
        </p:nvCxnSpPr>
        <p:spPr>
          <a:xfrm>
            <a:off x="660175" y="4429450"/>
            <a:ext cx="6453900" cy="0"/>
          </a:xfrm>
          <a:prstGeom prst="straightConnector1">
            <a:avLst/>
          </a:prstGeom>
          <a:noFill/>
          <a:ln cap="flat" cmpd="sng" w="19050">
            <a:solidFill>
              <a:schemeClr val="dk2"/>
            </a:solidFill>
            <a:prstDash val="solid"/>
            <a:round/>
            <a:headEnd len="med" w="med" type="none"/>
            <a:tailEnd len="med" w="med" type="none"/>
          </a:ln>
        </p:spPr>
      </p:cxnSp>
      <p:cxnSp>
        <p:nvCxnSpPr>
          <p:cNvPr id="295" name="Google Shape;295;p29"/>
          <p:cNvCxnSpPr/>
          <p:nvPr/>
        </p:nvCxnSpPr>
        <p:spPr>
          <a:xfrm>
            <a:off x="670025" y="4163400"/>
            <a:ext cx="0" cy="561600"/>
          </a:xfrm>
          <a:prstGeom prst="straightConnector1">
            <a:avLst/>
          </a:prstGeom>
          <a:noFill/>
          <a:ln cap="flat" cmpd="sng" w="19050">
            <a:solidFill>
              <a:schemeClr val="dk2"/>
            </a:solidFill>
            <a:prstDash val="solid"/>
            <a:round/>
            <a:headEnd len="med" w="med" type="none"/>
            <a:tailEnd len="med" w="med" type="none"/>
          </a:ln>
        </p:spPr>
      </p:cxnSp>
      <p:cxnSp>
        <p:nvCxnSpPr>
          <p:cNvPr id="296" name="Google Shape;296;p29"/>
          <p:cNvCxnSpPr/>
          <p:nvPr/>
        </p:nvCxnSpPr>
        <p:spPr>
          <a:xfrm>
            <a:off x="7114075" y="4148650"/>
            <a:ext cx="0" cy="561600"/>
          </a:xfrm>
          <a:prstGeom prst="straightConnector1">
            <a:avLst/>
          </a:prstGeom>
          <a:noFill/>
          <a:ln cap="flat" cmpd="sng" w="19050">
            <a:solidFill>
              <a:schemeClr val="dk2"/>
            </a:solidFill>
            <a:prstDash val="solid"/>
            <a:round/>
            <a:headEnd len="med" w="med" type="none"/>
            <a:tailEnd len="med" w="med" type="none"/>
          </a:ln>
        </p:spPr>
      </p:cxnSp>
      <p:sp>
        <p:nvSpPr>
          <p:cNvPr id="297" name="Google Shape;297;p29"/>
          <p:cNvSpPr txBox="1"/>
          <p:nvPr/>
        </p:nvSpPr>
        <p:spPr>
          <a:xfrm>
            <a:off x="465461"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0.0</a:t>
            </a:r>
            <a:endParaRPr/>
          </a:p>
        </p:txBody>
      </p:sp>
      <p:sp>
        <p:nvSpPr>
          <p:cNvPr id="298" name="Google Shape;298;p29"/>
          <p:cNvSpPr txBox="1"/>
          <p:nvPr/>
        </p:nvSpPr>
        <p:spPr>
          <a:xfrm>
            <a:off x="6905675"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1.0</a:t>
            </a:r>
            <a:endParaRPr/>
          </a:p>
        </p:txBody>
      </p:sp>
      <p:sp>
        <p:nvSpPr>
          <p:cNvPr id="299" name="Google Shape;299;p29"/>
          <p:cNvSpPr txBox="1"/>
          <p:nvPr/>
        </p:nvSpPr>
        <p:spPr>
          <a:xfrm>
            <a:off x="2603925" y="452455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Logistic Regression Output</a:t>
            </a:r>
            <a:endParaRPr/>
          </a:p>
        </p:txBody>
      </p:sp>
      <p:sp>
        <p:nvSpPr>
          <p:cNvPr id="300" name="Google Shape;300;p29"/>
          <p:cNvSpPr/>
          <p:nvPr/>
        </p:nvSpPr>
        <p:spPr>
          <a:xfrm>
            <a:off x="7828900" y="38139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828900" y="41121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nvSpPr>
        <p:spPr>
          <a:xfrm>
            <a:off x="8084425" y="37074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Sneaker</a:t>
            </a:r>
            <a:endParaRPr/>
          </a:p>
        </p:txBody>
      </p:sp>
      <p:sp>
        <p:nvSpPr>
          <p:cNvPr id="303" name="Google Shape;303;p29"/>
          <p:cNvSpPr txBox="1"/>
          <p:nvPr/>
        </p:nvSpPr>
        <p:spPr>
          <a:xfrm>
            <a:off x="8084425" y="4005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Other</a:t>
            </a:r>
            <a:endParaRPr/>
          </a:p>
        </p:txBody>
      </p:sp>
      <p:graphicFrame>
        <p:nvGraphicFramePr>
          <p:cNvPr id="304" name="Google Shape;304;p29"/>
          <p:cNvGraphicFramePr/>
          <p:nvPr/>
        </p:nvGraphicFramePr>
        <p:xfrm>
          <a:off x="457225" y="15040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TP: 9</a:t>
                      </a:r>
                      <a:endParaRPr/>
                    </a:p>
                  </a:txBody>
                  <a:tcPr marT="91425" marB="91425" marR="91425" marL="91425"/>
                </a:tc>
                <a:tc>
                  <a:txBody>
                    <a:bodyPr/>
                    <a:lstStyle/>
                    <a:p>
                      <a:pPr indent="0" lvl="0" marL="0" rtl="0" algn="ctr">
                        <a:spcBef>
                          <a:spcPts val="0"/>
                        </a:spcBef>
                        <a:spcAft>
                          <a:spcPts val="0"/>
                        </a:spcAft>
                        <a:buNone/>
                      </a:pPr>
                      <a:r>
                        <a:rPr lang="en-US"/>
                        <a:t>FN: 0</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rPr lang="en-US"/>
                        <a:t>FP: 3</a:t>
                      </a:r>
                      <a:endParaRPr/>
                    </a:p>
                  </a:txBody>
                  <a:tcPr marT="91425" marB="91425" marR="91425" marL="91425"/>
                </a:tc>
                <a:tc>
                  <a:txBody>
                    <a:bodyPr/>
                    <a:lstStyle/>
                    <a:p>
                      <a:pPr indent="0" lvl="0" marL="0" rtl="0" algn="ctr">
                        <a:spcBef>
                          <a:spcPts val="0"/>
                        </a:spcBef>
                        <a:spcAft>
                          <a:spcPts val="0"/>
                        </a:spcAft>
                        <a:buNone/>
                      </a:pPr>
                      <a:r>
                        <a:rPr lang="en-US"/>
                        <a:t>TN: 8</a:t>
                      </a:r>
                      <a:endParaRPr/>
                    </a:p>
                  </a:txBody>
                  <a:tcPr marT="91425" marB="91425" marR="91425" marL="91425"/>
                </a:tc>
              </a:tr>
            </a:tbl>
          </a:graphicData>
        </a:graphic>
      </p:graphicFrame>
      <p:cxnSp>
        <p:nvCxnSpPr>
          <p:cNvPr id="305" name="Google Shape;305;p29"/>
          <p:cNvCxnSpPr>
            <a:stCxn id="306" idx="2"/>
          </p:cNvCxnSpPr>
          <p:nvPr/>
        </p:nvCxnSpPr>
        <p:spPr>
          <a:xfrm>
            <a:off x="3276745" y="3618050"/>
            <a:ext cx="4500" cy="816000"/>
          </a:xfrm>
          <a:prstGeom prst="straightConnector1">
            <a:avLst/>
          </a:prstGeom>
          <a:noFill/>
          <a:ln cap="flat" cmpd="sng" w="9525">
            <a:solidFill>
              <a:schemeClr val="dk2"/>
            </a:solidFill>
            <a:prstDash val="dash"/>
            <a:round/>
            <a:headEnd len="med" w="med" type="none"/>
            <a:tailEnd len="med" w="med" type="none"/>
          </a:ln>
        </p:spPr>
      </p:cxnSp>
      <p:sp>
        <p:nvSpPr>
          <p:cNvPr id="306" name="Google Shape;306;p29"/>
          <p:cNvSpPr txBox="1"/>
          <p:nvPr/>
        </p:nvSpPr>
        <p:spPr>
          <a:xfrm>
            <a:off x="2612695" y="3002450"/>
            <a:ext cx="13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Classification Threshold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59" name="Google Shape;59;p12"/>
          <p:cNvPicPr preferRelativeResize="0"/>
          <p:nvPr/>
        </p:nvPicPr>
        <p:blipFill>
          <a:blip r:embed="rId3">
            <a:alphaModFix/>
          </a:blip>
          <a:stretch>
            <a:fillRect/>
          </a:stretch>
        </p:blipFill>
        <p:spPr>
          <a:xfrm>
            <a:off x="152400" y="2207175"/>
            <a:ext cx="2051050" cy="2035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Binary Metrics</a:t>
            </a:r>
            <a:endParaRPr/>
          </a:p>
        </p:txBody>
      </p:sp>
      <p:sp>
        <p:nvSpPr>
          <p:cNvPr id="313" name="Google Shape;313;p30"/>
          <p:cNvSpPr/>
          <p:nvPr/>
        </p:nvSpPr>
        <p:spPr>
          <a:xfrm>
            <a:off x="892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1197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1502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1807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2111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2416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721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3026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3331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3635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3940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4245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4550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4855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159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4647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5769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6074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6379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6683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0"/>
          <p:cNvCxnSpPr/>
          <p:nvPr/>
        </p:nvCxnSpPr>
        <p:spPr>
          <a:xfrm>
            <a:off x="660175" y="4429450"/>
            <a:ext cx="6453900" cy="0"/>
          </a:xfrm>
          <a:prstGeom prst="straightConnector1">
            <a:avLst/>
          </a:prstGeom>
          <a:noFill/>
          <a:ln cap="flat" cmpd="sng" w="19050">
            <a:solidFill>
              <a:schemeClr val="dk2"/>
            </a:solidFill>
            <a:prstDash val="solid"/>
            <a:round/>
            <a:headEnd len="med" w="med" type="none"/>
            <a:tailEnd len="med" w="med" type="none"/>
          </a:ln>
        </p:spPr>
      </p:cxnSp>
      <p:cxnSp>
        <p:nvCxnSpPr>
          <p:cNvPr id="334" name="Google Shape;334;p30"/>
          <p:cNvCxnSpPr/>
          <p:nvPr/>
        </p:nvCxnSpPr>
        <p:spPr>
          <a:xfrm>
            <a:off x="670025" y="4163400"/>
            <a:ext cx="0" cy="561600"/>
          </a:xfrm>
          <a:prstGeom prst="straightConnector1">
            <a:avLst/>
          </a:prstGeom>
          <a:noFill/>
          <a:ln cap="flat" cmpd="sng" w="19050">
            <a:solidFill>
              <a:schemeClr val="dk2"/>
            </a:solidFill>
            <a:prstDash val="solid"/>
            <a:round/>
            <a:headEnd len="med" w="med" type="none"/>
            <a:tailEnd len="med" w="med" type="none"/>
          </a:ln>
        </p:spPr>
      </p:cxnSp>
      <p:cxnSp>
        <p:nvCxnSpPr>
          <p:cNvPr id="335" name="Google Shape;335;p30"/>
          <p:cNvCxnSpPr/>
          <p:nvPr/>
        </p:nvCxnSpPr>
        <p:spPr>
          <a:xfrm>
            <a:off x="7114075" y="4148650"/>
            <a:ext cx="0" cy="561600"/>
          </a:xfrm>
          <a:prstGeom prst="straightConnector1">
            <a:avLst/>
          </a:prstGeom>
          <a:noFill/>
          <a:ln cap="flat" cmpd="sng" w="19050">
            <a:solidFill>
              <a:schemeClr val="dk2"/>
            </a:solidFill>
            <a:prstDash val="solid"/>
            <a:round/>
            <a:headEnd len="med" w="med" type="none"/>
            <a:tailEnd len="med" w="med" type="none"/>
          </a:ln>
        </p:spPr>
      </p:cxnSp>
      <p:sp>
        <p:nvSpPr>
          <p:cNvPr id="336" name="Google Shape;336;p30"/>
          <p:cNvSpPr txBox="1"/>
          <p:nvPr/>
        </p:nvSpPr>
        <p:spPr>
          <a:xfrm>
            <a:off x="465461"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0.0</a:t>
            </a:r>
            <a:endParaRPr/>
          </a:p>
        </p:txBody>
      </p:sp>
      <p:sp>
        <p:nvSpPr>
          <p:cNvPr id="337" name="Google Shape;337;p30"/>
          <p:cNvSpPr txBox="1"/>
          <p:nvPr/>
        </p:nvSpPr>
        <p:spPr>
          <a:xfrm>
            <a:off x="6905675"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1.0</a:t>
            </a:r>
            <a:endParaRPr/>
          </a:p>
        </p:txBody>
      </p:sp>
      <p:sp>
        <p:nvSpPr>
          <p:cNvPr id="338" name="Google Shape;338;p30"/>
          <p:cNvSpPr txBox="1"/>
          <p:nvPr/>
        </p:nvSpPr>
        <p:spPr>
          <a:xfrm>
            <a:off x="2603925" y="452455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Logistic Regression Output</a:t>
            </a:r>
            <a:endParaRPr/>
          </a:p>
        </p:txBody>
      </p:sp>
      <p:sp>
        <p:nvSpPr>
          <p:cNvPr id="339" name="Google Shape;339;p30"/>
          <p:cNvSpPr/>
          <p:nvPr/>
        </p:nvSpPr>
        <p:spPr>
          <a:xfrm>
            <a:off x="7828900" y="38139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7828900" y="41121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txBox="1"/>
          <p:nvPr/>
        </p:nvSpPr>
        <p:spPr>
          <a:xfrm>
            <a:off x="8084425" y="37074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Sneaker</a:t>
            </a:r>
            <a:endParaRPr/>
          </a:p>
        </p:txBody>
      </p:sp>
      <p:sp>
        <p:nvSpPr>
          <p:cNvPr id="342" name="Google Shape;342;p30"/>
          <p:cNvSpPr txBox="1"/>
          <p:nvPr/>
        </p:nvSpPr>
        <p:spPr>
          <a:xfrm>
            <a:off x="8084425" y="4005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Other</a:t>
            </a:r>
            <a:endParaRPr/>
          </a:p>
        </p:txBody>
      </p:sp>
      <p:graphicFrame>
        <p:nvGraphicFramePr>
          <p:cNvPr id="343" name="Google Shape;343;p30"/>
          <p:cNvGraphicFramePr/>
          <p:nvPr/>
        </p:nvGraphicFramePr>
        <p:xfrm>
          <a:off x="457225" y="15040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344" name="Google Shape;344;p30"/>
          <p:cNvCxnSpPr>
            <a:stCxn id="345" idx="2"/>
          </p:cNvCxnSpPr>
          <p:nvPr/>
        </p:nvCxnSpPr>
        <p:spPr>
          <a:xfrm flipH="1">
            <a:off x="5104045" y="3618050"/>
            <a:ext cx="1500" cy="845700"/>
          </a:xfrm>
          <a:prstGeom prst="straightConnector1">
            <a:avLst/>
          </a:prstGeom>
          <a:noFill/>
          <a:ln cap="flat" cmpd="sng" w="9525">
            <a:solidFill>
              <a:schemeClr val="dk2"/>
            </a:solidFill>
            <a:prstDash val="dash"/>
            <a:round/>
            <a:headEnd len="med" w="med" type="none"/>
            <a:tailEnd len="med" w="med" type="none"/>
          </a:ln>
        </p:spPr>
      </p:cxnSp>
      <p:sp>
        <p:nvSpPr>
          <p:cNvPr id="345" name="Google Shape;345;p30"/>
          <p:cNvSpPr txBox="1"/>
          <p:nvPr/>
        </p:nvSpPr>
        <p:spPr>
          <a:xfrm>
            <a:off x="4441495" y="3002450"/>
            <a:ext cx="13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Classification Threshold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Binary Metrics</a:t>
            </a:r>
            <a:endParaRPr/>
          </a:p>
        </p:txBody>
      </p:sp>
      <p:sp>
        <p:nvSpPr>
          <p:cNvPr id="352" name="Google Shape;352;p31"/>
          <p:cNvSpPr/>
          <p:nvPr/>
        </p:nvSpPr>
        <p:spPr>
          <a:xfrm>
            <a:off x="892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1197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1502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1807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111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2416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7215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30263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3331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1"/>
          <p:cNvSpPr/>
          <p:nvPr/>
        </p:nvSpPr>
        <p:spPr>
          <a:xfrm>
            <a:off x="36359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39407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4245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550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4855125" y="40773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5159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4647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7695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60743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63791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6683925" y="40773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31"/>
          <p:cNvCxnSpPr/>
          <p:nvPr/>
        </p:nvCxnSpPr>
        <p:spPr>
          <a:xfrm>
            <a:off x="660175" y="4429450"/>
            <a:ext cx="6453900" cy="0"/>
          </a:xfrm>
          <a:prstGeom prst="straightConnector1">
            <a:avLst/>
          </a:prstGeom>
          <a:noFill/>
          <a:ln cap="flat" cmpd="sng" w="19050">
            <a:solidFill>
              <a:schemeClr val="dk2"/>
            </a:solidFill>
            <a:prstDash val="solid"/>
            <a:round/>
            <a:headEnd len="med" w="med" type="none"/>
            <a:tailEnd len="med" w="med" type="none"/>
          </a:ln>
        </p:spPr>
      </p:cxnSp>
      <p:cxnSp>
        <p:nvCxnSpPr>
          <p:cNvPr id="373" name="Google Shape;373;p31"/>
          <p:cNvCxnSpPr/>
          <p:nvPr/>
        </p:nvCxnSpPr>
        <p:spPr>
          <a:xfrm>
            <a:off x="670025" y="4163400"/>
            <a:ext cx="0" cy="561600"/>
          </a:xfrm>
          <a:prstGeom prst="straightConnector1">
            <a:avLst/>
          </a:prstGeom>
          <a:noFill/>
          <a:ln cap="flat" cmpd="sng" w="19050">
            <a:solidFill>
              <a:schemeClr val="dk2"/>
            </a:solidFill>
            <a:prstDash val="solid"/>
            <a:round/>
            <a:headEnd len="med" w="med" type="none"/>
            <a:tailEnd len="med" w="med" type="none"/>
          </a:ln>
        </p:spPr>
      </p:cxnSp>
      <p:cxnSp>
        <p:nvCxnSpPr>
          <p:cNvPr id="374" name="Google Shape;374;p31"/>
          <p:cNvCxnSpPr/>
          <p:nvPr/>
        </p:nvCxnSpPr>
        <p:spPr>
          <a:xfrm>
            <a:off x="7114075" y="4148650"/>
            <a:ext cx="0" cy="561600"/>
          </a:xfrm>
          <a:prstGeom prst="straightConnector1">
            <a:avLst/>
          </a:prstGeom>
          <a:noFill/>
          <a:ln cap="flat" cmpd="sng" w="19050">
            <a:solidFill>
              <a:schemeClr val="dk2"/>
            </a:solidFill>
            <a:prstDash val="solid"/>
            <a:round/>
            <a:headEnd len="med" w="med" type="none"/>
            <a:tailEnd len="med" w="med" type="none"/>
          </a:ln>
        </p:spPr>
      </p:cxnSp>
      <p:sp>
        <p:nvSpPr>
          <p:cNvPr id="375" name="Google Shape;375;p31"/>
          <p:cNvSpPr txBox="1"/>
          <p:nvPr/>
        </p:nvSpPr>
        <p:spPr>
          <a:xfrm>
            <a:off x="465461"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0.0</a:t>
            </a:r>
            <a:endParaRPr/>
          </a:p>
        </p:txBody>
      </p:sp>
      <p:sp>
        <p:nvSpPr>
          <p:cNvPr id="376" name="Google Shape;376;p31"/>
          <p:cNvSpPr txBox="1"/>
          <p:nvPr/>
        </p:nvSpPr>
        <p:spPr>
          <a:xfrm>
            <a:off x="6905675" y="4667100"/>
            <a:ext cx="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1.0</a:t>
            </a:r>
            <a:endParaRPr/>
          </a:p>
        </p:txBody>
      </p:sp>
      <p:sp>
        <p:nvSpPr>
          <p:cNvPr id="377" name="Google Shape;377;p31"/>
          <p:cNvSpPr txBox="1"/>
          <p:nvPr/>
        </p:nvSpPr>
        <p:spPr>
          <a:xfrm>
            <a:off x="2603925" y="4524550"/>
            <a:ext cx="24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Logistic Regression Output</a:t>
            </a:r>
            <a:endParaRPr/>
          </a:p>
        </p:txBody>
      </p:sp>
      <p:sp>
        <p:nvSpPr>
          <p:cNvPr id="378" name="Google Shape;378;p31"/>
          <p:cNvSpPr/>
          <p:nvPr/>
        </p:nvSpPr>
        <p:spPr>
          <a:xfrm>
            <a:off x="7828900" y="3813950"/>
            <a:ext cx="187200" cy="1872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7828900" y="4112150"/>
            <a:ext cx="187200" cy="1872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txBox="1"/>
          <p:nvPr/>
        </p:nvSpPr>
        <p:spPr>
          <a:xfrm>
            <a:off x="8084425" y="37074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Sneaker</a:t>
            </a:r>
            <a:endParaRPr/>
          </a:p>
        </p:txBody>
      </p:sp>
      <p:sp>
        <p:nvSpPr>
          <p:cNvPr id="381" name="Google Shape;381;p31"/>
          <p:cNvSpPr txBox="1"/>
          <p:nvPr/>
        </p:nvSpPr>
        <p:spPr>
          <a:xfrm>
            <a:off x="8084425" y="4005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Other</a:t>
            </a:r>
            <a:endParaRPr/>
          </a:p>
        </p:txBody>
      </p:sp>
      <p:graphicFrame>
        <p:nvGraphicFramePr>
          <p:cNvPr id="382" name="Google Shape;382;p31"/>
          <p:cNvGraphicFramePr/>
          <p:nvPr/>
        </p:nvGraphicFramePr>
        <p:xfrm>
          <a:off x="457225" y="15040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TP: 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FN: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t>FP: 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TN: 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383" name="Google Shape;383;p31"/>
          <p:cNvCxnSpPr>
            <a:stCxn id="384" idx="2"/>
          </p:cNvCxnSpPr>
          <p:nvPr/>
        </p:nvCxnSpPr>
        <p:spPr>
          <a:xfrm flipH="1">
            <a:off x="5104045" y="3618050"/>
            <a:ext cx="1500" cy="845700"/>
          </a:xfrm>
          <a:prstGeom prst="straightConnector1">
            <a:avLst/>
          </a:prstGeom>
          <a:noFill/>
          <a:ln cap="flat" cmpd="sng" w="9525">
            <a:solidFill>
              <a:schemeClr val="dk2"/>
            </a:solidFill>
            <a:prstDash val="dash"/>
            <a:round/>
            <a:headEnd len="med" w="med" type="none"/>
            <a:tailEnd len="med" w="med" type="none"/>
          </a:ln>
        </p:spPr>
      </p:cxnSp>
      <p:sp>
        <p:nvSpPr>
          <p:cNvPr id="384" name="Google Shape;384;p31"/>
          <p:cNvSpPr txBox="1"/>
          <p:nvPr/>
        </p:nvSpPr>
        <p:spPr>
          <a:xfrm>
            <a:off x="4441495" y="3002450"/>
            <a:ext cx="132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Classification Threshold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Precision/Recall Curve</a:t>
            </a:r>
            <a:endParaRPr/>
          </a:p>
        </p:txBody>
      </p:sp>
      <p:pic>
        <p:nvPicPr>
          <p:cNvPr id="391" name="Google Shape;391;p32"/>
          <p:cNvPicPr preferRelativeResize="0"/>
          <p:nvPr/>
        </p:nvPicPr>
        <p:blipFill>
          <a:blip r:embed="rId3">
            <a:alphaModFix/>
          </a:blip>
          <a:stretch>
            <a:fillRect/>
          </a:stretch>
        </p:blipFill>
        <p:spPr>
          <a:xfrm>
            <a:off x="78175" y="4334722"/>
            <a:ext cx="4493825" cy="709550"/>
          </a:xfrm>
          <a:prstGeom prst="rect">
            <a:avLst/>
          </a:prstGeom>
          <a:noFill/>
          <a:ln>
            <a:noFill/>
          </a:ln>
        </p:spPr>
      </p:pic>
      <p:pic>
        <p:nvPicPr>
          <p:cNvPr id="392" name="Google Shape;392;p32"/>
          <p:cNvPicPr preferRelativeResize="0"/>
          <p:nvPr/>
        </p:nvPicPr>
        <p:blipFill>
          <a:blip r:embed="rId4">
            <a:alphaModFix/>
          </a:blip>
          <a:stretch>
            <a:fillRect/>
          </a:stretch>
        </p:blipFill>
        <p:spPr>
          <a:xfrm>
            <a:off x="4572000" y="1125875"/>
            <a:ext cx="4343399" cy="3156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3"/>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Classification Metrics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Multiclass Classification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pic>
        <p:nvPicPr>
          <p:cNvPr id="409" name="Google Shape;409;p35"/>
          <p:cNvPicPr preferRelativeResize="0"/>
          <p:nvPr/>
        </p:nvPicPr>
        <p:blipFill>
          <a:blip r:embed="rId3">
            <a:alphaModFix/>
          </a:blip>
          <a:stretch>
            <a:fillRect/>
          </a:stretch>
        </p:blipFill>
        <p:spPr>
          <a:xfrm>
            <a:off x="3573700" y="2571742"/>
            <a:ext cx="1772971" cy="1759149"/>
          </a:xfrm>
          <a:prstGeom prst="rect">
            <a:avLst/>
          </a:prstGeom>
          <a:noFill/>
          <a:ln>
            <a:noFill/>
          </a:ln>
        </p:spPr>
      </p:pic>
      <p:sp>
        <p:nvSpPr>
          <p:cNvPr id="410" name="Google Shape;410;p35"/>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cxnSp>
        <p:nvCxnSpPr>
          <p:cNvPr id="411" name="Google Shape;411;p35"/>
          <p:cNvCxnSpPr/>
          <p:nvPr/>
        </p:nvCxnSpPr>
        <p:spPr>
          <a:xfrm flipH="1" rot="10800000">
            <a:off x="5346671" y="2118417"/>
            <a:ext cx="1432500" cy="13329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35"/>
          <p:cNvCxnSpPr/>
          <p:nvPr/>
        </p:nvCxnSpPr>
        <p:spPr>
          <a:xfrm flipH="1" rot="10800000">
            <a:off x="5346671" y="2394417"/>
            <a:ext cx="1432500" cy="10569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35"/>
          <p:cNvCxnSpPr/>
          <p:nvPr/>
        </p:nvCxnSpPr>
        <p:spPr>
          <a:xfrm flipH="1" rot="10800000">
            <a:off x="5356571" y="2680017"/>
            <a:ext cx="1422600" cy="771300"/>
          </a:xfrm>
          <a:prstGeom prst="straightConnector1">
            <a:avLst/>
          </a:prstGeom>
          <a:noFill/>
          <a:ln cap="flat" cmpd="sng" w="9525">
            <a:solidFill>
              <a:schemeClr val="dk2"/>
            </a:solidFill>
            <a:prstDash val="solid"/>
            <a:round/>
            <a:headEnd len="med" w="med" type="none"/>
            <a:tailEnd len="med" w="med" type="triangle"/>
          </a:ln>
        </p:spPr>
      </p:cxnSp>
      <p:cxnSp>
        <p:nvCxnSpPr>
          <p:cNvPr id="414" name="Google Shape;414;p35"/>
          <p:cNvCxnSpPr/>
          <p:nvPr/>
        </p:nvCxnSpPr>
        <p:spPr>
          <a:xfrm flipH="1" rot="10800000">
            <a:off x="5366471" y="2956017"/>
            <a:ext cx="1412700" cy="49530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35"/>
          <p:cNvCxnSpPr/>
          <p:nvPr/>
        </p:nvCxnSpPr>
        <p:spPr>
          <a:xfrm flipH="1" rot="10800000">
            <a:off x="5385971" y="3241917"/>
            <a:ext cx="1393200" cy="20940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35"/>
          <p:cNvCxnSpPr/>
          <p:nvPr/>
        </p:nvCxnSpPr>
        <p:spPr>
          <a:xfrm>
            <a:off x="5376371" y="3451317"/>
            <a:ext cx="1402800" cy="468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35"/>
          <p:cNvCxnSpPr/>
          <p:nvPr/>
        </p:nvCxnSpPr>
        <p:spPr>
          <a:xfrm>
            <a:off x="5366471" y="3451317"/>
            <a:ext cx="1412700" cy="3423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35"/>
          <p:cNvCxnSpPr/>
          <p:nvPr/>
        </p:nvCxnSpPr>
        <p:spPr>
          <a:xfrm>
            <a:off x="5366471" y="3451317"/>
            <a:ext cx="1412700" cy="59850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35"/>
          <p:cNvCxnSpPr/>
          <p:nvPr/>
        </p:nvCxnSpPr>
        <p:spPr>
          <a:xfrm>
            <a:off x="5356571" y="3451317"/>
            <a:ext cx="1422600" cy="9039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35"/>
          <p:cNvCxnSpPr/>
          <p:nvPr/>
        </p:nvCxnSpPr>
        <p:spPr>
          <a:xfrm>
            <a:off x="5356571" y="3451317"/>
            <a:ext cx="1422600" cy="117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pic>
        <p:nvPicPr>
          <p:cNvPr id="427" name="Google Shape;427;p36"/>
          <p:cNvPicPr preferRelativeResize="0"/>
          <p:nvPr/>
        </p:nvPicPr>
        <p:blipFill>
          <a:blip r:embed="rId3">
            <a:alphaModFix/>
          </a:blip>
          <a:stretch>
            <a:fillRect/>
          </a:stretch>
        </p:blipFill>
        <p:spPr>
          <a:xfrm>
            <a:off x="3573700" y="2571742"/>
            <a:ext cx="1772971" cy="1759149"/>
          </a:xfrm>
          <a:prstGeom prst="rect">
            <a:avLst/>
          </a:prstGeom>
          <a:noFill/>
          <a:ln>
            <a:noFill/>
          </a:ln>
        </p:spPr>
      </p:pic>
      <p:sp>
        <p:nvSpPr>
          <p:cNvPr id="428" name="Google Shape;428;p36"/>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cxnSp>
        <p:nvCxnSpPr>
          <p:cNvPr id="429" name="Google Shape;429;p36"/>
          <p:cNvCxnSpPr/>
          <p:nvPr/>
        </p:nvCxnSpPr>
        <p:spPr>
          <a:xfrm flipH="1" rot="10800000">
            <a:off x="5346671" y="2118417"/>
            <a:ext cx="1432500" cy="1332900"/>
          </a:xfrm>
          <a:prstGeom prst="straightConnector1">
            <a:avLst/>
          </a:prstGeom>
          <a:noFill/>
          <a:ln cap="flat" cmpd="sng" w="9525">
            <a:solidFill>
              <a:schemeClr val="dk2"/>
            </a:solidFill>
            <a:prstDash val="solid"/>
            <a:round/>
            <a:headEnd len="med" w="med" type="none"/>
            <a:tailEnd len="med" w="med" type="triangle"/>
          </a:ln>
        </p:spPr>
      </p:cxnSp>
      <p:cxnSp>
        <p:nvCxnSpPr>
          <p:cNvPr id="430" name="Google Shape;430;p36"/>
          <p:cNvCxnSpPr/>
          <p:nvPr/>
        </p:nvCxnSpPr>
        <p:spPr>
          <a:xfrm flipH="1" rot="10800000">
            <a:off x="5346671" y="2394417"/>
            <a:ext cx="1432500" cy="105690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36"/>
          <p:cNvCxnSpPr/>
          <p:nvPr/>
        </p:nvCxnSpPr>
        <p:spPr>
          <a:xfrm flipH="1" rot="10800000">
            <a:off x="5356571" y="2680017"/>
            <a:ext cx="1422600" cy="771300"/>
          </a:xfrm>
          <a:prstGeom prst="straightConnector1">
            <a:avLst/>
          </a:prstGeom>
          <a:noFill/>
          <a:ln cap="flat" cmpd="sng" w="9525">
            <a:solidFill>
              <a:schemeClr val="dk2"/>
            </a:solidFill>
            <a:prstDash val="solid"/>
            <a:round/>
            <a:headEnd len="med" w="med" type="none"/>
            <a:tailEnd len="med" w="med" type="triangle"/>
          </a:ln>
        </p:spPr>
      </p:cxnSp>
      <p:cxnSp>
        <p:nvCxnSpPr>
          <p:cNvPr id="432" name="Google Shape;432;p36"/>
          <p:cNvCxnSpPr/>
          <p:nvPr/>
        </p:nvCxnSpPr>
        <p:spPr>
          <a:xfrm flipH="1" rot="10800000">
            <a:off x="5366471" y="2956017"/>
            <a:ext cx="1412700" cy="4953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36"/>
          <p:cNvCxnSpPr/>
          <p:nvPr/>
        </p:nvCxnSpPr>
        <p:spPr>
          <a:xfrm flipH="1" rot="10800000">
            <a:off x="5385971" y="3241917"/>
            <a:ext cx="1393200" cy="20940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36"/>
          <p:cNvCxnSpPr/>
          <p:nvPr/>
        </p:nvCxnSpPr>
        <p:spPr>
          <a:xfrm>
            <a:off x="5376371" y="3451317"/>
            <a:ext cx="1402800" cy="468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36"/>
          <p:cNvCxnSpPr/>
          <p:nvPr/>
        </p:nvCxnSpPr>
        <p:spPr>
          <a:xfrm>
            <a:off x="5366471" y="3451317"/>
            <a:ext cx="1412700" cy="3423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36"/>
          <p:cNvCxnSpPr/>
          <p:nvPr/>
        </p:nvCxnSpPr>
        <p:spPr>
          <a:xfrm>
            <a:off x="5366471" y="3451317"/>
            <a:ext cx="1412700" cy="59850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36"/>
          <p:cNvCxnSpPr/>
          <p:nvPr/>
        </p:nvCxnSpPr>
        <p:spPr>
          <a:xfrm>
            <a:off x="5356571" y="3451317"/>
            <a:ext cx="1422600" cy="903900"/>
          </a:xfrm>
          <a:prstGeom prst="straightConnector1">
            <a:avLst/>
          </a:prstGeom>
          <a:noFill/>
          <a:ln cap="flat" cmpd="sng" w="9525">
            <a:solidFill>
              <a:schemeClr val="dk2"/>
            </a:solidFill>
            <a:prstDash val="solid"/>
            <a:round/>
            <a:headEnd len="med" w="med" type="none"/>
            <a:tailEnd len="med" w="med" type="triangle"/>
          </a:ln>
        </p:spPr>
      </p:cxnSp>
      <p:cxnSp>
        <p:nvCxnSpPr>
          <p:cNvPr id="438" name="Google Shape;438;p36"/>
          <p:cNvCxnSpPr/>
          <p:nvPr/>
        </p:nvCxnSpPr>
        <p:spPr>
          <a:xfrm>
            <a:off x="5356571" y="3451317"/>
            <a:ext cx="1422600" cy="1170000"/>
          </a:xfrm>
          <a:prstGeom prst="straightConnector1">
            <a:avLst/>
          </a:prstGeom>
          <a:noFill/>
          <a:ln cap="flat" cmpd="sng" w="9525">
            <a:solidFill>
              <a:schemeClr val="dk2"/>
            </a:solidFill>
            <a:prstDash val="solid"/>
            <a:round/>
            <a:headEnd len="med" w="med" type="none"/>
            <a:tailEnd len="med" w="med" type="triangle"/>
          </a:ln>
        </p:spPr>
      </p:cxnSp>
      <p:sp>
        <p:nvSpPr>
          <p:cNvPr id="439" name="Google Shape;439;p36"/>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sp>
        <p:nvSpPr>
          <p:cNvPr id="446" name="Google Shape;446;p37"/>
          <p:cNvSpPr/>
          <p:nvPr/>
        </p:nvSpPr>
        <p:spPr>
          <a:xfrm>
            <a:off x="28357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447" name="Google Shape;447;p37"/>
          <p:cNvSpPr/>
          <p:nvPr/>
        </p:nvSpPr>
        <p:spPr>
          <a:xfrm>
            <a:off x="28357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448" name="Google Shape;448;p37"/>
          <p:cNvSpPr/>
          <p:nvPr/>
        </p:nvSpPr>
        <p:spPr>
          <a:xfrm>
            <a:off x="28357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449" name="Google Shape;449;p37"/>
          <p:cNvCxnSpPr>
            <a:endCxn id="446" idx="1"/>
          </p:cNvCxnSpPr>
          <p:nvPr/>
        </p:nvCxnSpPr>
        <p:spPr>
          <a:xfrm flipH="1" rot="10800000">
            <a:off x="25195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450" name="Google Shape;450;p37"/>
          <p:cNvCxnSpPr>
            <a:endCxn id="447" idx="1"/>
          </p:cNvCxnSpPr>
          <p:nvPr/>
        </p:nvCxnSpPr>
        <p:spPr>
          <a:xfrm flipH="1" rot="10800000">
            <a:off x="25195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451" name="Google Shape;451;p37"/>
          <p:cNvCxnSpPr>
            <a:endCxn id="448" idx="1"/>
          </p:cNvCxnSpPr>
          <p:nvPr/>
        </p:nvCxnSpPr>
        <p:spPr>
          <a:xfrm>
            <a:off x="25195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452" name="Google Shape;452;p37"/>
          <p:cNvSpPr txBox="1"/>
          <p:nvPr/>
        </p:nvSpPr>
        <p:spPr>
          <a:xfrm>
            <a:off x="31985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pic>
        <p:nvPicPr>
          <p:cNvPr id="453" name="Google Shape;453;p37"/>
          <p:cNvPicPr preferRelativeResize="0"/>
          <p:nvPr/>
        </p:nvPicPr>
        <p:blipFill>
          <a:blip r:embed="rId3">
            <a:alphaModFix/>
          </a:blip>
          <a:stretch>
            <a:fillRect/>
          </a:stretch>
        </p:blipFill>
        <p:spPr>
          <a:xfrm>
            <a:off x="1474900" y="3334929"/>
            <a:ext cx="1003800" cy="995982"/>
          </a:xfrm>
          <a:prstGeom prst="rect">
            <a:avLst/>
          </a:prstGeom>
          <a:noFill/>
          <a:ln>
            <a:noFill/>
          </a:ln>
        </p:spPr>
      </p:pic>
      <p:sp>
        <p:nvSpPr>
          <p:cNvPr id="454" name="Google Shape;454;p37"/>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sp>
        <p:nvSpPr>
          <p:cNvPr id="455" name="Google Shape;455;p37"/>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sp>
        <p:nvSpPr>
          <p:cNvPr id="462" name="Google Shape;462;p38"/>
          <p:cNvSpPr/>
          <p:nvPr/>
        </p:nvSpPr>
        <p:spPr>
          <a:xfrm>
            <a:off x="28357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463" name="Google Shape;463;p38"/>
          <p:cNvSpPr/>
          <p:nvPr/>
        </p:nvSpPr>
        <p:spPr>
          <a:xfrm>
            <a:off x="28357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464" name="Google Shape;464;p38"/>
          <p:cNvSpPr/>
          <p:nvPr/>
        </p:nvSpPr>
        <p:spPr>
          <a:xfrm>
            <a:off x="28357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465" name="Google Shape;465;p38"/>
          <p:cNvCxnSpPr>
            <a:endCxn id="462" idx="1"/>
          </p:cNvCxnSpPr>
          <p:nvPr/>
        </p:nvCxnSpPr>
        <p:spPr>
          <a:xfrm flipH="1" rot="10800000">
            <a:off x="25195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466" name="Google Shape;466;p38"/>
          <p:cNvCxnSpPr>
            <a:endCxn id="463" idx="1"/>
          </p:cNvCxnSpPr>
          <p:nvPr/>
        </p:nvCxnSpPr>
        <p:spPr>
          <a:xfrm flipH="1" rot="10800000">
            <a:off x="25195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467" name="Google Shape;467;p38"/>
          <p:cNvCxnSpPr>
            <a:endCxn id="464" idx="1"/>
          </p:cNvCxnSpPr>
          <p:nvPr/>
        </p:nvCxnSpPr>
        <p:spPr>
          <a:xfrm>
            <a:off x="25195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468" name="Google Shape;468;p38"/>
          <p:cNvSpPr txBox="1"/>
          <p:nvPr/>
        </p:nvSpPr>
        <p:spPr>
          <a:xfrm>
            <a:off x="31985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pic>
        <p:nvPicPr>
          <p:cNvPr id="469" name="Google Shape;469;p38"/>
          <p:cNvPicPr preferRelativeResize="0"/>
          <p:nvPr/>
        </p:nvPicPr>
        <p:blipFill>
          <a:blip r:embed="rId3">
            <a:alphaModFix/>
          </a:blip>
          <a:stretch>
            <a:fillRect/>
          </a:stretch>
        </p:blipFill>
        <p:spPr>
          <a:xfrm>
            <a:off x="1474900" y="3334929"/>
            <a:ext cx="1003800" cy="995982"/>
          </a:xfrm>
          <a:prstGeom prst="rect">
            <a:avLst/>
          </a:prstGeom>
          <a:noFill/>
          <a:ln>
            <a:noFill/>
          </a:ln>
        </p:spPr>
      </p:pic>
      <p:sp>
        <p:nvSpPr>
          <p:cNvPr id="470" name="Google Shape;470;p38"/>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sp>
        <p:nvSpPr>
          <p:cNvPr id="471" name="Google Shape;471;p38"/>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pic>
        <p:nvPicPr>
          <p:cNvPr id="472" name="Google Shape;472;p38"/>
          <p:cNvPicPr preferRelativeResize="0"/>
          <p:nvPr/>
        </p:nvPicPr>
        <p:blipFill>
          <a:blip r:embed="rId4">
            <a:alphaModFix/>
          </a:blip>
          <a:stretch>
            <a:fillRect/>
          </a:stretch>
        </p:blipFill>
        <p:spPr>
          <a:xfrm>
            <a:off x="3163625" y="2665425"/>
            <a:ext cx="491509" cy="339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sp>
        <p:nvSpPr>
          <p:cNvPr id="479" name="Google Shape;479;p39"/>
          <p:cNvSpPr/>
          <p:nvPr/>
        </p:nvSpPr>
        <p:spPr>
          <a:xfrm>
            <a:off x="28357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480" name="Google Shape;480;p39"/>
          <p:cNvSpPr/>
          <p:nvPr/>
        </p:nvSpPr>
        <p:spPr>
          <a:xfrm>
            <a:off x="28357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481" name="Google Shape;481;p39"/>
          <p:cNvSpPr/>
          <p:nvPr/>
        </p:nvSpPr>
        <p:spPr>
          <a:xfrm>
            <a:off x="28357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482" name="Google Shape;482;p39"/>
          <p:cNvCxnSpPr>
            <a:endCxn id="479" idx="1"/>
          </p:cNvCxnSpPr>
          <p:nvPr/>
        </p:nvCxnSpPr>
        <p:spPr>
          <a:xfrm flipH="1" rot="10800000">
            <a:off x="25195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483" name="Google Shape;483;p39"/>
          <p:cNvCxnSpPr>
            <a:endCxn id="480" idx="1"/>
          </p:cNvCxnSpPr>
          <p:nvPr/>
        </p:nvCxnSpPr>
        <p:spPr>
          <a:xfrm flipH="1" rot="10800000">
            <a:off x="25195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484" name="Google Shape;484;p39"/>
          <p:cNvCxnSpPr>
            <a:endCxn id="481" idx="1"/>
          </p:cNvCxnSpPr>
          <p:nvPr/>
        </p:nvCxnSpPr>
        <p:spPr>
          <a:xfrm>
            <a:off x="25195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485" name="Google Shape;485;p39"/>
          <p:cNvSpPr txBox="1"/>
          <p:nvPr/>
        </p:nvSpPr>
        <p:spPr>
          <a:xfrm>
            <a:off x="31985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sp>
        <p:nvSpPr>
          <p:cNvPr id="486" name="Google Shape;486;p39"/>
          <p:cNvSpPr txBox="1"/>
          <p:nvPr/>
        </p:nvSpPr>
        <p:spPr>
          <a:xfrm>
            <a:off x="4469750" y="3203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0.12</a:t>
            </a:r>
            <a:endParaRPr>
              <a:latin typeface="Google Sans"/>
              <a:ea typeface="Google Sans"/>
              <a:cs typeface="Google Sans"/>
              <a:sym typeface="Google Sans"/>
            </a:endParaRPr>
          </a:p>
        </p:txBody>
      </p:sp>
      <p:sp>
        <p:nvSpPr>
          <p:cNvPr id="487" name="Google Shape;487;p39"/>
          <p:cNvSpPr txBox="1"/>
          <p:nvPr/>
        </p:nvSpPr>
        <p:spPr>
          <a:xfrm>
            <a:off x="4469750" y="3584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0.06</a:t>
            </a:r>
            <a:endParaRPr>
              <a:latin typeface="Google Sans"/>
              <a:ea typeface="Google Sans"/>
              <a:cs typeface="Google Sans"/>
              <a:sym typeface="Google Sans"/>
            </a:endParaRPr>
          </a:p>
        </p:txBody>
      </p:sp>
      <p:sp>
        <p:nvSpPr>
          <p:cNvPr id="488" name="Google Shape;488;p39"/>
          <p:cNvSpPr txBox="1"/>
          <p:nvPr/>
        </p:nvSpPr>
        <p:spPr>
          <a:xfrm>
            <a:off x="4469750" y="41936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0.78</a:t>
            </a:r>
            <a:endParaRPr>
              <a:latin typeface="Google Sans"/>
              <a:ea typeface="Google Sans"/>
              <a:cs typeface="Google Sans"/>
              <a:sym typeface="Google Sans"/>
            </a:endParaRPr>
          </a:p>
        </p:txBody>
      </p:sp>
      <p:cxnSp>
        <p:nvCxnSpPr>
          <p:cNvPr id="489" name="Google Shape;489;p39"/>
          <p:cNvCxnSpPr>
            <a:stCxn id="479" idx="3"/>
            <a:endCxn id="486" idx="1"/>
          </p:cNvCxnSpPr>
          <p:nvPr/>
        </p:nvCxnSpPr>
        <p:spPr>
          <a:xfrm>
            <a:off x="3982975" y="3332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490" name="Google Shape;490;p39"/>
          <p:cNvCxnSpPr>
            <a:stCxn id="480" idx="3"/>
            <a:endCxn id="487" idx="1"/>
          </p:cNvCxnSpPr>
          <p:nvPr/>
        </p:nvCxnSpPr>
        <p:spPr>
          <a:xfrm>
            <a:off x="3982975" y="3713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491" name="Google Shape;491;p39"/>
          <p:cNvCxnSpPr>
            <a:stCxn id="481" idx="3"/>
            <a:endCxn id="488" idx="1"/>
          </p:cNvCxnSpPr>
          <p:nvPr/>
        </p:nvCxnSpPr>
        <p:spPr>
          <a:xfrm>
            <a:off x="3982975" y="4322625"/>
            <a:ext cx="486900" cy="0"/>
          </a:xfrm>
          <a:prstGeom prst="straightConnector1">
            <a:avLst/>
          </a:prstGeom>
          <a:noFill/>
          <a:ln cap="flat" cmpd="sng" w="9525">
            <a:solidFill>
              <a:srgbClr val="595959"/>
            </a:solidFill>
            <a:prstDash val="solid"/>
            <a:round/>
            <a:headEnd len="med" w="med" type="none"/>
            <a:tailEnd len="med" w="med" type="triangle"/>
          </a:ln>
        </p:spPr>
      </p:cxnSp>
      <p:pic>
        <p:nvPicPr>
          <p:cNvPr id="492" name="Google Shape;492;p39"/>
          <p:cNvPicPr preferRelativeResize="0"/>
          <p:nvPr/>
        </p:nvPicPr>
        <p:blipFill>
          <a:blip r:embed="rId3">
            <a:alphaModFix/>
          </a:blip>
          <a:stretch>
            <a:fillRect/>
          </a:stretch>
        </p:blipFill>
        <p:spPr>
          <a:xfrm>
            <a:off x="1474900" y="3334929"/>
            <a:ext cx="1003800" cy="995982"/>
          </a:xfrm>
          <a:prstGeom prst="rect">
            <a:avLst/>
          </a:prstGeom>
          <a:noFill/>
          <a:ln>
            <a:noFill/>
          </a:ln>
        </p:spPr>
      </p:pic>
      <p:sp>
        <p:nvSpPr>
          <p:cNvPr id="493" name="Google Shape;493;p39"/>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sp>
        <p:nvSpPr>
          <p:cNvPr id="494" name="Google Shape;494;p39"/>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pic>
        <p:nvPicPr>
          <p:cNvPr id="495" name="Google Shape;495;p39"/>
          <p:cNvPicPr preferRelativeResize="0"/>
          <p:nvPr/>
        </p:nvPicPr>
        <p:blipFill>
          <a:blip r:embed="rId4">
            <a:alphaModFix/>
          </a:blip>
          <a:stretch>
            <a:fillRect/>
          </a:stretch>
        </p:blipFill>
        <p:spPr>
          <a:xfrm>
            <a:off x="3163625" y="2665425"/>
            <a:ext cx="491509" cy="339375"/>
          </a:xfrm>
          <a:prstGeom prst="rect">
            <a:avLst/>
          </a:prstGeom>
          <a:noFill/>
          <a:ln>
            <a:noFill/>
          </a:ln>
        </p:spPr>
      </p:pic>
      <p:pic>
        <p:nvPicPr>
          <p:cNvPr id="496" name="Google Shape;496;p39"/>
          <p:cNvPicPr preferRelativeResize="0"/>
          <p:nvPr/>
        </p:nvPicPr>
        <p:blipFill>
          <a:blip r:embed="rId5">
            <a:alphaModFix/>
          </a:blip>
          <a:stretch>
            <a:fillRect/>
          </a:stretch>
        </p:blipFill>
        <p:spPr>
          <a:xfrm>
            <a:off x="4292913" y="2676463"/>
            <a:ext cx="710566" cy="33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66" name="Google Shape;66;p13"/>
          <p:cNvPicPr preferRelativeResize="0"/>
          <p:nvPr/>
        </p:nvPicPr>
        <p:blipFill>
          <a:blip r:embed="rId3">
            <a:alphaModFix/>
          </a:blip>
          <a:stretch>
            <a:fillRect/>
          </a:stretch>
        </p:blipFill>
        <p:spPr>
          <a:xfrm>
            <a:off x="152400" y="2207175"/>
            <a:ext cx="2051050" cy="2035075"/>
          </a:xfrm>
          <a:prstGeom prst="rect">
            <a:avLst/>
          </a:prstGeom>
          <a:noFill/>
          <a:ln>
            <a:noFill/>
          </a:ln>
        </p:spPr>
      </p:pic>
      <p:sp>
        <p:nvSpPr>
          <p:cNvPr id="67" name="Google Shape;67;p13"/>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784</a:t>
            </a:r>
            <a:endParaRPr baseline="-25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sp>
        <p:nvSpPr>
          <p:cNvPr id="503" name="Google Shape;503;p40"/>
          <p:cNvSpPr/>
          <p:nvPr/>
        </p:nvSpPr>
        <p:spPr>
          <a:xfrm>
            <a:off x="28357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504" name="Google Shape;504;p40"/>
          <p:cNvSpPr/>
          <p:nvPr/>
        </p:nvSpPr>
        <p:spPr>
          <a:xfrm>
            <a:off x="28357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505" name="Google Shape;505;p40"/>
          <p:cNvSpPr/>
          <p:nvPr/>
        </p:nvSpPr>
        <p:spPr>
          <a:xfrm>
            <a:off x="28357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506" name="Google Shape;506;p40"/>
          <p:cNvCxnSpPr>
            <a:endCxn id="503" idx="1"/>
          </p:cNvCxnSpPr>
          <p:nvPr/>
        </p:nvCxnSpPr>
        <p:spPr>
          <a:xfrm flipH="1" rot="10800000">
            <a:off x="25195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507" name="Google Shape;507;p40"/>
          <p:cNvCxnSpPr>
            <a:endCxn id="504" idx="1"/>
          </p:cNvCxnSpPr>
          <p:nvPr/>
        </p:nvCxnSpPr>
        <p:spPr>
          <a:xfrm flipH="1" rot="10800000">
            <a:off x="25195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508" name="Google Shape;508;p40"/>
          <p:cNvCxnSpPr>
            <a:endCxn id="505" idx="1"/>
          </p:cNvCxnSpPr>
          <p:nvPr/>
        </p:nvCxnSpPr>
        <p:spPr>
          <a:xfrm>
            <a:off x="25195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509" name="Google Shape;509;p40"/>
          <p:cNvSpPr txBox="1"/>
          <p:nvPr/>
        </p:nvSpPr>
        <p:spPr>
          <a:xfrm>
            <a:off x="31985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sp>
        <p:nvSpPr>
          <p:cNvPr id="510" name="Google Shape;510;p40"/>
          <p:cNvSpPr txBox="1"/>
          <p:nvPr/>
        </p:nvSpPr>
        <p:spPr>
          <a:xfrm>
            <a:off x="4469750" y="3203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0.12</a:t>
            </a:r>
            <a:endParaRPr>
              <a:latin typeface="Google Sans"/>
              <a:ea typeface="Google Sans"/>
              <a:cs typeface="Google Sans"/>
              <a:sym typeface="Google Sans"/>
            </a:endParaRPr>
          </a:p>
        </p:txBody>
      </p:sp>
      <p:sp>
        <p:nvSpPr>
          <p:cNvPr id="511" name="Google Shape;511;p40"/>
          <p:cNvSpPr txBox="1"/>
          <p:nvPr/>
        </p:nvSpPr>
        <p:spPr>
          <a:xfrm>
            <a:off x="4469750" y="3584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0.06</a:t>
            </a:r>
            <a:endParaRPr>
              <a:latin typeface="Google Sans"/>
              <a:ea typeface="Google Sans"/>
              <a:cs typeface="Google Sans"/>
              <a:sym typeface="Google Sans"/>
            </a:endParaRPr>
          </a:p>
        </p:txBody>
      </p:sp>
      <p:sp>
        <p:nvSpPr>
          <p:cNvPr id="512" name="Google Shape;512;p40"/>
          <p:cNvSpPr txBox="1"/>
          <p:nvPr/>
        </p:nvSpPr>
        <p:spPr>
          <a:xfrm>
            <a:off x="4469750" y="41936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0.78</a:t>
            </a:r>
            <a:endParaRPr>
              <a:latin typeface="Google Sans"/>
              <a:ea typeface="Google Sans"/>
              <a:cs typeface="Google Sans"/>
              <a:sym typeface="Google Sans"/>
            </a:endParaRPr>
          </a:p>
        </p:txBody>
      </p:sp>
      <p:cxnSp>
        <p:nvCxnSpPr>
          <p:cNvPr id="513" name="Google Shape;513;p40"/>
          <p:cNvCxnSpPr>
            <a:stCxn id="503" idx="3"/>
            <a:endCxn id="510" idx="1"/>
          </p:cNvCxnSpPr>
          <p:nvPr/>
        </p:nvCxnSpPr>
        <p:spPr>
          <a:xfrm>
            <a:off x="3982975" y="3332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40"/>
          <p:cNvCxnSpPr>
            <a:stCxn id="504" idx="3"/>
            <a:endCxn id="511" idx="1"/>
          </p:cNvCxnSpPr>
          <p:nvPr/>
        </p:nvCxnSpPr>
        <p:spPr>
          <a:xfrm>
            <a:off x="3982975" y="3713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515" name="Google Shape;515;p40"/>
          <p:cNvCxnSpPr>
            <a:stCxn id="505" idx="3"/>
            <a:endCxn id="512" idx="1"/>
          </p:cNvCxnSpPr>
          <p:nvPr/>
        </p:nvCxnSpPr>
        <p:spPr>
          <a:xfrm>
            <a:off x="3982975" y="4322625"/>
            <a:ext cx="486900" cy="0"/>
          </a:xfrm>
          <a:prstGeom prst="straightConnector1">
            <a:avLst/>
          </a:prstGeom>
          <a:noFill/>
          <a:ln cap="flat" cmpd="sng" w="9525">
            <a:solidFill>
              <a:srgbClr val="595959"/>
            </a:solidFill>
            <a:prstDash val="solid"/>
            <a:round/>
            <a:headEnd len="med" w="med" type="none"/>
            <a:tailEnd len="med" w="med" type="triangle"/>
          </a:ln>
        </p:spPr>
      </p:cxnSp>
      <p:sp>
        <p:nvSpPr>
          <p:cNvPr id="516" name="Google Shape;516;p40"/>
          <p:cNvSpPr txBox="1"/>
          <p:nvPr/>
        </p:nvSpPr>
        <p:spPr>
          <a:xfrm>
            <a:off x="4350275" y="4580275"/>
            <a:ext cx="1003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Google Sans"/>
                <a:ea typeface="Google Sans"/>
                <a:cs typeface="Google Sans"/>
                <a:sym typeface="Google Sans"/>
              </a:rPr>
              <a:t>Sum != 1</a:t>
            </a:r>
            <a:endParaRPr b="1">
              <a:latin typeface="Google Sans"/>
              <a:ea typeface="Google Sans"/>
              <a:cs typeface="Google Sans"/>
              <a:sym typeface="Google Sans"/>
            </a:endParaRPr>
          </a:p>
        </p:txBody>
      </p:sp>
      <p:cxnSp>
        <p:nvCxnSpPr>
          <p:cNvPr id="517" name="Google Shape;517;p40"/>
          <p:cNvCxnSpPr/>
          <p:nvPr/>
        </p:nvCxnSpPr>
        <p:spPr>
          <a:xfrm>
            <a:off x="4469250" y="4522350"/>
            <a:ext cx="597900" cy="0"/>
          </a:xfrm>
          <a:prstGeom prst="straightConnector1">
            <a:avLst/>
          </a:prstGeom>
          <a:noFill/>
          <a:ln cap="flat" cmpd="sng" w="9525">
            <a:solidFill>
              <a:srgbClr val="595959"/>
            </a:solidFill>
            <a:prstDash val="solid"/>
            <a:round/>
            <a:headEnd len="med" w="med" type="none"/>
            <a:tailEnd len="med" w="med" type="none"/>
          </a:ln>
        </p:spPr>
      </p:cxnSp>
      <p:pic>
        <p:nvPicPr>
          <p:cNvPr id="518" name="Google Shape;518;p40"/>
          <p:cNvPicPr preferRelativeResize="0"/>
          <p:nvPr/>
        </p:nvPicPr>
        <p:blipFill>
          <a:blip r:embed="rId3">
            <a:alphaModFix/>
          </a:blip>
          <a:stretch>
            <a:fillRect/>
          </a:stretch>
        </p:blipFill>
        <p:spPr>
          <a:xfrm>
            <a:off x="1474900" y="3334929"/>
            <a:ext cx="1003800" cy="995982"/>
          </a:xfrm>
          <a:prstGeom prst="rect">
            <a:avLst/>
          </a:prstGeom>
          <a:noFill/>
          <a:ln>
            <a:noFill/>
          </a:ln>
        </p:spPr>
      </p:pic>
      <p:sp>
        <p:nvSpPr>
          <p:cNvPr id="519" name="Google Shape;519;p40"/>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sp>
        <p:nvSpPr>
          <p:cNvPr id="520" name="Google Shape;520;p40"/>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pic>
        <p:nvPicPr>
          <p:cNvPr id="521" name="Google Shape;521;p40"/>
          <p:cNvPicPr preferRelativeResize="0"/>
          <p:nvPr/>
        </p:nvPicPr>
        <p:blipFill>
          <a:blip r:embed="rId4">
            <a:alphaModFix/>
          </a:blip>
          <a:stretch>
            <a:fillRect/>
          </a:stretch>
        </p:blipFill>
        <p:spPr>
          <a:xfrm>
            <a:off x="3163625" y="2665425"/>
            <a:ext cx="491509" cy="339375"/>
          </a:xfrm>
          <a:prstGeom prst="rect">
            <a:avLst/>
          </a:prstGeom>
          <a:noFill/>
          <a:ln>
            <a:noFill/>
          </a:ln>
        </p:spPr>
      </p:pic>
      <p:pic>
        <p:nvPicPr>
          <p:cNvPr id="522" name="Google Shape;522;p40"/>
          <p:cNvPicPr preferRelativeResize="0"/>
          <p:nvPr/>
        </p:nvPicPr>
        <p:blipFill>
          <a:blip r:embed="rId5">
            <a:alphaModFix/>
          </a:blip>
          <a:stretch>
            <a:fillRect/>
          </a:stretch>
        </p:blipFill>
        <p:spPr>
          <a:xfrm>
            <a:off x="4292913" y="2676463"/>
            <a:ext cx="710566" cy="339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pic>
        <p:nvPicPr>
          <p:cNvPr id="529" name="Google Shape;529;p41"/>
          <p:cNvPicPr preferRelativeResize="0"/>
          <p:nvPr/>
        </p:nvPicPr>
        <p:blipFill>
          <a:blip r:embed="rId3">
            <a:alphaModFix/>
          </a:blip>
          <a:stretch>
            <a:fillRect/>
          </a:stretch>
        </p:blipFill>
        <p:spPr>
          <a:xfrm>
            <a:off x="3347775" y="2499250"/>
            <a:ext cx="2251850" cy="1078350"/>
          </a:xfrm>
          <a:prstGeom prst="rect">
            <a:avLst/>
          </a:prstGeom>
          <a:noFill/>
          <a:ln>
            <a:noFill/>
          </a:ln>
        </p:spPr>
      </p:pic>
      <p:sp>
        <p:nvSpPr>
          <p:cNvPr id="530" name="Google Shape;530;p41"/>
          <p:cNvSpPr txBox="1"/>
          <p:nvPr/>
        </p:nvSpPr>
        <p:spPr>
          <a:xfrm>
            <a:off x="311700" y="1381075"/>
            <a:ext cx="3521400" cy="12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lang="en-US" sz="1800"/>
              <a:t>Softmax</a:t>
            </a:r>
            <a:r>
              <a:rPr lang="en-US" sz="1800"/>
              <a:t> normalization scales a set of scores to a multinomial probability distribution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Classification</a:t>
            </a:r>
            <a:endParaRPr/>
          </a:p>
        </p:txBody>
      </p:sp>
      <p:sp>
        <p:nvSpPr>
          <p:cNvPr id="537" name="Google Shape;537;p42"/>
          <p:cNvSpPr/>
          <p:nvPr/>
        </p:nvSpPr>
        <p:spPr>
          <a:xfrm>
            <a:off x="28357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538" name="Google Shape;538;p42"/>
          <p:cNvSpPr/>
          <p:nvPr/>
        </p:nvSpPr>
        <p:spPr>
          <a:xfrm>
            <a:off x="28357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539" name="Google Shape;539;p42"/>
          <p:cNvSpPr/>
          <p:nvPr/>
        </p:nvSpPr>
        <p:spPr>
          <a:xfrm>
            <a:off x="28357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540" name="Google Shape;540;p42"/>
          <p:cNvCxnSpPr>
            <a:endCxn id="537" idx="1"/>
          </p:cNvCxnSpPr>
          <p:nvPr/>
        </p:nvCxnSpPr>
        <p:spPr>
          <a:xfrm flipH="1" rot="10800000">
            <a:off x="25195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42"/>
          <p:cNvCxnSpPr>
            <a:endCxn id="538" idx="1"/>
          </p:cNvCxnSpPr>
          <p:nvPr/>
        </p:nvCxnSpPr>
        <p:spPr>
          <a:xfrm flipH="1" rot="10800000">
            <a:off x="25195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42"/>
          <p:cNvCxnSpPr>
            <a:endCxn id="539" idx="1"/>
          </p:cNvCxnSpPr>
          <p:nvPr/>
        </p:nvCxnSpPr>
        <p:spPr>
          <a:xfrm>
            <a:off x="25195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543" name="Google Shape;543;p42"/>
          <p:cNvSpPr txBox="1"/>
          <p:nvPr/>
        </p:nvSpPr>
        <p:spPr>
          <a:xfrm>
            <a:off x="31985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cxnSp>
        <p:nvCxnSpPr>
          <p:cNvPr id="544" name="Google Shape;544;p42"/>
          <p:cNvCxnSpPr>
            <a:stCxn id="537" idx="3"/>
            <a:endCxn id="545" idx="1"/>
          </p:cNvCxnSpPr>
          <p:nvPr/>
        </p:nvCxnSpPr>
        <p:spPr>
          <a:xfrm>
            <a:off x="3982975" y="3332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42"/>
          <p:cNvCxnSpPr>
            <a:stCxn id="538" idx="3"/>
            <a:endCxn id="547" idx="1"/>
          </p:cNvCxnSpPr>
          <p:nvPr/>
        </p:nvCxnSpPr>
        <p:spPr>
          <a:xfrm>
            <a:off x="3982975" y="3713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42"/>
          <p:cNvCxnSpPr>
            <a:stCxn id="539" idx="3"/>
            <a:endCxn id="549" idx="1"/>
          </p:cNvCxnSpPr>
          <p:nvPr/>
        </p:nvCxnSpPr>
        <p:spPr>
          <a:xfrm>
            <a:off x="3982975" y="43226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42"/>
          <p:cNvCxnSpPr/>
          <p:nvPr/>
        </p:nvCxnSpPr>
        <p:spPr>
          <a:xfrm>
            <a:off x="4469250" y="4522350"/>
            <a:ext cx="597900" cy="0"/>
          </a:xfrm>
          <a:prstGeom prst="straightConnector1">
            <a:avLst/>
          </a:prstGeom>
          <a:noFill/>
          <a:ln cap="flat" cmpd="sng" w="9525">
            <a:solidFill>
              <a:srgbClr val="595959"/>
            </a:solidFill>
            <a:prstDash val="solid"/>
            <a:round/>
            <a:headEnd len="med" w="med" type="none"/>
            <a:tailEnd len="med" w="med" type="none"/>
          </a:ln>
        </p:spPr>
      </p:cxnSp>
      <p:pic>
        <p:nvPicPr>
          <p:cNvPr id="551" name="Google Shape;551;p42"/>
          <p:cNvPicPr preferRelativeResize="0"/>
          <p:nvPr/>
        </p:nvPicPr>
        <p:blipFill>
          <a:blip r:embed="rId3">
            <a:alphaModFix/>
          </a:blip>
          <a:stretch>
            <a:fillRect/>
          </a:stretch>
        </p:blipFill>
        <p:spPr>
          <a:xfrm>
            <a:off x="1474900" y="3334929"/>
            <a:ext cx="1003800" cy="995982"/>
          </a:xfrm>
          <a:prstGeom prst="rect">
            <a:avLst/>
          </a:prstGeom>
          <a:noFill/>
          <a:ln>
            <a:noFill/>
          </a:ln>
        </p:spPr>
      </p:pic>
      <p:sp>
        <p:nvSpPr>
          <p:cNvPr id="552" name="Google Shape;552;p42"/>
          <p:cNvSpPr txBox="1"/>
          <p:nvPr/>
        </p:nvSpPr>
        <p:spPr>
          <a:xfrm>
            <a:off x="6803475" y="1464750"/>
            <a:ext cx="22881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US">
                <a:solidFill>
                  <a:srgbClr val="000000"/>
                </a:solidFill>
                <a:highlight>
                  <a:srgbClr val="FFFFFF"/>
                </a:highlight>
              </a:rPr>
              <a:t>Fashion MNIST classes</a:t>
            </a:r>
            <a:endParaRPr b="1">
              <a:solidFill>
                <a:srgbClr val="000000"/>
              </a:solidFill>
              <a:highlight>
                <a:srgbClr val="FFFFFF"/>
              </a:highlight>
            </a:endParaRPr>
          </a:p>
          <a:p>
            <a:pPr indent="0" lvl="0" marL="0" rtl="0" algn="l">
              <a:lnSpc>
                <a:spcPct val="115000"/>
              </a:lnSpc>
              <a:spcBef>
                <a:spcPts val="1000"/>
              </a:spcBef>
              <a:spcAft>
                <a:spcPts val="0"/>
              </a:spcAft>
              <a:buNone/>
            </a:pPr>
            <a:r>
              <a:rPr lang="en-US">
                <a:solidFill>
                  <a:srgbClr val="000000"/>
                </a:solidFill>
                <a:highlight>
                  <a:srgbClr val="FFFFFF"/>
                </a:highlight>
              </a:rPr>
              <a:t>0 	T-shirt/top</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1 	Trouser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2 	Pullover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3 	Dress</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4 	Coat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5 	Sandal</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6 	Shirt</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7 	Sneaker</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8 	Bag</a:t>
            </a:r>
            <a:endParaRPr>
              <a:solidFill>
                <a:srgbClr val="000000"/>
              </a:solidFill>
              <a:highlight>
                <a:srgbClr val="FFFFFF"/>
              </a:highlight>
            </a:endParaRPr>
          </a:p>
          <a:p>
            <a:pPr indent="0" lvl="0" marL="0" rtl="0" algn="l">
              <a:lnSpc>
                <a:spcPct val="115000"/>
              </a:lnSpc>
              <a:spcBef>
                <a:spcPts val="300"/>
              </a:spcBef>
              <a:spcAft>
                <a:spcPts val="0"/>
              </a:spcAft>
              <a:buNone/>
            </a:pPr>
            <a:r>
              <a:rPr lang="en-US">
                <a:solidFill>
                  <a:srgbClr val="000000"/>
                </a:solidFill>
                <a:highlight>
                  <a:srgbClr val="FFFFFF"/>
                </a:highlight>
              </a:rPr>
              <a:t>9 	Ankle boot</a:t>
            </a:r>
            <a:endParaRPr>
              <a:solidFill>
                <a:srgbClr val="000000"/>
              </a:solidFill>
              <a:highlight>
                <a:srgbClr val="FFFFFF"/>
              </a:highlight>
            </a:endParaRPr>
          </a:p>
        </p:txBody>
      </p:sp>
      <p:sp>
        <p:nvSpPr>
          <p:cNvPr id="553" name="Google Shape;553;p42"/>
          <p:cNvSpPr txBox="1"/>
          <p:nvPr/>
        </p:nvSpPr>
        <p:spPr>
          <a:xfrm>
            <a:off x="311700" y="1152475"/>
            <a:ext cx="4181700" cy="120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k binary classifiers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Each classifier has its own parameters</a:t>
            </a:r>
            <a:endParaRPr sz="1800"/>
          </a:p>
        </p:txBody>
      </p:sp>
      <p:sp>
        <p:nvSpPr>
          <p:cNvPr id="554" name="Google Shape;554;p42"/>
          <p:cNvSpPr txBox="1"/>
          <p:nvPr/>
        </p:nvSpPr>
        <p:spPr>
          <a:xfrm>
            <a:off x="4469750" y="3203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0.04</a:t>
            </a:r>
            <a:endParaRPr>
              <a:latin typeface="Google Sans"/>
              <a:ea typeface="Google Sans"/>
              <a:cs typeface="Google Sans"/>
              <a:sym typeface="Google Sans"/>
            </a:endParaRPr>
          </a:p>
        </p:txBody>
      </p:sp>
      <p:sp>
        <p:nvSpPr>
          <p:cNvPr id="555" name="Google Shape;555;p42"/>
          <p:cNvSpPr txBox="1"/>
          <p:nvPr/>
        </p:nvSpPr>
        <p:spPr>
          <a:xfrm>
            <a:off x="4469750" y="3584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0.02</a:t>
            </a:r>
            <a:endParaRPr>
              <a:latin typeface="Google Sans"/>
              <a:ea typeface="Google Sans"/>
              <a:cs typeface="Google Sans"/>
              <a:sym typeface="Google Sans"/>
            </a:endParaRPr>
          </a:p>
        </p:txBody>
      </p:sp>
      <p:sp>
        <p:nvSpPr>
          <p:cNvPr id="556" name="Google Shape;556;p42"/>
          <p:cNvSpPr txBox="1"/>
          <p:nvPr/>
        </p:nvSpPr>
        <p:spPr>
          <a:xfrm>
            <a:off x="4469750" y="41936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0.75</a:t>
            </a:r>
            <a:endParaRPr>
              <a:latin typeface="Google Sans"/>
              <a:ea typeface="Google Sans"/>
              <a:cs typeface="Google Sans"/>
              <a:sym typeface="Google Sans"/>
            </a:endParaRPr>
          </a:p>
        </p:txBody>
      </p:sp>
      <p:sp>
        <p:nvSpPr>
          <p:cNvPr id="557" name="Google Shape;557;p42"/>
          <p:cNvSpPr txBox="1"/>
          <p:nvPr/>
        </p:nvSpPr>
        <p:spPr>
          <a:xfrm>
            <a:off x="4350275" y="4580275"/>
            <a:ext cx="10038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Google Sans"/>
                <a:ea typeface="Google Sans"/>
                <a:cs typeface="Google Sans"/>
                <a:sym typeface="Google Sans"/>
              </a:rPr>
              <a:t>Sum == 1</a:t>
            </a:r>
            <a:endParaRPr b="1">
              <a:latin typeface="Google Sans"/>
              <a:ea typeface="Google Sans"/>
              <a:cs typeface="Google Sans"/>
              <a:sym typeface="Google Sans"/>
            </a:endParaRPr>
          </a:p>
        </p:txBody>
      </p:sp>
      <p:pic>
        <p:nvPicPr>
          <p:cNvPr id="558" name="Google Shape;558;p42"/>
          <p:cNvPicPr preferRelativeResize="0"/>
          <p:nvPr/>
        </p:nvPicPr>
        <p:blipFill>
          <a:blip r:embed="rId4">
            <a:alphaModFix/>
          </a:blip>
          <a:stretch>
            <a:fillRect/>
          </a:stretch>
        </p:blipFill>
        <p:spPr>
          <a:xfrm>
            <a:off x="4266304" y="2350759"/>
            <a:ext cx="1003800" cy="673354"/>
          </a:xfrm>
          <a:prstGeom prst="rect">
            <a:avLst/>
          </a:prstGeom>
          <a:noFill/>
          <a:ln>
            <a:noFill/>
          </a:ln>
        </p:spPr>
      </p:pic>
      <p:pic>
        <p:nvPicPr>
          <p:cNvPr id="559" name="Google Shape;559;p42"/>
          <p:cNvPicPr preferRelativeResize="0"/>
          <p:nvPr/>
        </p:nvPicPr>
        <p:blipFill>
          <a:blip r:embed="rId5">
            <a:alphaModFix/>
          </a:blip>
          <a:stretch>
            <a:fillRect/>
          </a:stretch>
        </p:blipFill>
        <p:spPr>
          <a:xfrm>
            <a:off x="3205350" y="2565018"/>
            <a:ext cx="486900" cy="331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Confusion Matrix</a:t>
            </a:r>
            <a:endParaRPr/>
          </a:p>
        </p:txBody>
      </p:sp>
      <p:pic>
        <p:nvPicPr>
          <p:cNvPr id="566" name="Google Shape;566;p43"/>
          <p:cNvPicPr preferRelativeResize="0"/>
          <p:nvPr/>
        </p:nvPicPr>
        <p:blipFill>
          <a:blip r:embed="rId3">
            <a:alphaModFix/>
          </a:blip>
          <a:stretch>
            <a:fillRect/>
          </a:stretch>
        </p:blipFill>
        <p:spPr>
          <a:xfrm>
            <a:off x="152400" y="1333650"/>
            <a:ext cx="4859901" cy="3538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4"/>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Multiclass Classification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Multiclass Loss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Labels</a:t>
            </a:r>
            <a:endParaRPr/>
          </a:p>
        </p:txBody>
      </p:sp>
      <p:sp>
        <p:nvSpPr>
          <p:cNvPr id="583" name="Google Shape;583;p46"/>
          <p:cNvSpPr/>
          <p:nvPr/>
        </p:nvSpPr>
        <p:spPr>
          <a:xfrm>
            <a:off x="1826725" y="3682250"/>
            <a:ext cx="16758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Sneaker Classifier</a:t>
            </a:r>
            <a:endParaRPr>
              <a:latin typeface="Google Sans"/>
              <a:ea typeface="Google Sans"/>
              <a:cs typeface="Google Sans"/>
              <a:sym typeface="Google Sans"/>
            </a:endParaRPr>
          </a:p>
        </p:txBody>
      </p:sp>
      <p:cxnSp>
        <p:nvCxnSpPr>
          <p:cNvPr id="584" name="Google Shape;584;p46"/>
          <p:cNvCxnSpPr>
            <a:stCxn id="585" idx="3"/>
            <a:endCxn id="583" idx="1"/>
          </p:cNvCxnSpPr>
          <p:nvPr/>
        </p:nvCxnSpPr>
        <p:spPr>
          <a:xfrm>
            <a:off x="1469725" y="3811245"/>
            <a:ext cx="357000" cy="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46"/>
          <p:cNvCxnSpPr>
            <a:stCxn id="583" idx="3"/>
            <a:endCxn id="587" idx="1"/>
          </p:cNvCxnSpPr>
          <p:nvPr/>
        </p:nvCxnSpPr>
        <p:spPr>
          <a:xfrm>
            <a:off x="3502525" y="3811250"/>
            <a:ext cx="390600" cy="0"/>
          </a:xfrm>
          <a:prstGeom prst="straightConnector1">
            <a:avLst/>
          </a:prstGeom>
          <a:noFill/>
          <a:ln cap="flat" cmpd="sng" w="9525">
            <a:solidFill>
              <a:srgbClr val="595959"/>
            </a:solidFill>
            <a:prstDash val="solid"/>
            <a:round/>
            <a:headEnd len="med" w="med" type="none"/>
            <a:tailEnd len="med" w="med" type="triangle"/>
          </a:ln>
        </p:spPr>
      </p:cxnSp>
      <p:pic>
        <p:nvPicPr>
          <p:cNvPr id="585" name="Google Shape;585;p46"/>
          <p:cNvPicPr preferRelativeResize="0"/>
          <p:nvPr/>
        </p:nvPicPr>
        <p:blipFill>
          <a:blip r:embed="rId3">
            <a:alphaModFix/>
          </a:blip>
          <a:stretch>
            <a:fillRect/>
          </a:stretch>
        </p:blipFill>
        <p:spPr>
          <a:xfrm>
            <a:off x="465925" y="3313254"/>
            <a:ext cx="1003800" cy="995982"/>
          </a:xfrm>
          <a:prstGeom prst="rect">
            <a:avLst/>
          </a:prstGeom>
          <a:noFill/>
          <a:ln>
            <a:noFill/>
          </a:ln>
        </p:spPr>
      </p:pic>
      <p:sp>
        <p:nvSpPr>
          <p:cNvPr id="587" name="Google Shape;587;p46"/>
          <p:cNvSpPr txBox="1"/>
          <p:nvPr/>
        </p:nvSpPr>
        <p:spPr>
          <a:xfrm>
            <a:off x="3893210" y="3682263"/>
            <a:ext cx="7977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0.82</a:t>
            </a:r>
            <a:endParaRPr>
              <a:latin typeface="Google Sans"/>
              <a:ea typeface="Google Sans"/>
              <a:cs typeface="Google Sans"/>
              <a:sym typeface="Google Sans"/>
            </a:endParaRPr>
          </a:p>
        </p:txBody>
      </p:sp>
      <p:sp>
        <p:nvSpPr>
          <p:cNvPr id="588" name="Google Shape;588;p46"/>
          <p:cNvSpPr txBox="1"/>
          <p:nvPr/>
        </p:nvSpPr>
        <p:spPr>
          <a:xfrm>
            <a:off x="5578900" y="2870525"/>
            <a:ext cx="3204300" cy="1836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a:highlight>
                  <a:srgbClr val="FFFFFE"/>
                </a:highlight>
              </a:rPr>
              <a:t>Binary Labels</a:t>
            </a:r>
            <a:endParaRPr b="1">
              <a:solidFill>
                <a:srgbClr val="000000"/>
              </a:solidFill>
              <a:highlight>
                <a:srgbClr val="FFFFFE"/>
              </a:highlight>
            </a:endParaRPr>
          </a:p>
          <a:p>
            <a:pPr indent="0" lvl="0" marL="0" rtl="0" algn="l">
              <a:lnSpc>
                <a:spcPct val="135714"/>
              </a:lnSpc>
              <a:spcBef>
                <a:spcPts val="1000"/>
              </a:spcBef>
              <a:spcAft>
                <a:spcPts val="0"/>
              </a:spcAft>
              <a:buNone/>
            </a:pPr>
            <a:r>
              <a:rPr lang="en-US">
                <a:solidFill>
                  <a:srgbClr val="000000"/>
                </a:solidFill>
                <a:highlight>
                  <a:srgbClr val="FFFFFE"/>
                </a:highlight>
              </a:rPr>
              <a:t>y = </a:t>
            </a:r>
            <a:r>
              <a:rPr lang="en-US">
                <a:solidFill>
                  <a:srgbClr val="38761D"/>
                </a:solidFill>
                <a:highlight>
                  <a:srgbClr val="FFFFFE"/>
                </a:highlight>
              </a:rPr>
              <a:t>0</a:t>
            </a:r>
            <a:r>
              <a:rPr lang="en-US">
                <a:solidFill>
                  <a:srgbClr val="000000"/>
                </a:solidFill>
                <a:highlight>
                  <a:srgbClr val="FFFFFE"/>
                </a:highlight>
              </a:rPr>
              <a:t>		(</a:t>
            </a:r>
            <a:r>
              <a:rPr lang="en-US">
                <a:highlight>
                  <a:srgbClr val="FFFFFE"/>
                </a:highlight>
              </a:rPr>
              <a:t>negative class</a:t>
            </a:r>
            <a:r>
              <a:rPr lang="en-US">
                <a:solidFill>
                  <a:srgbClr val="000000"/>
                </a:solidFill>
                <a:highlight>
                  <a:srgbClr val="FFFFFE"/>
                </a:highlight>
              </a:rPr>
              <a:t>)</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y = </a:t>
            </a:r>
            <a:r>
              <a:rPr lang="en-US">
                <a:solidFill>
                  <a:srgbClr val="38761D"/>
                </a:solidFill>
                <a:highlight>
                  <a:srgbClr val="FFFFFE"/>
                </a:highlight>
              </a:rPr>
              <a:t>1</a:t>
            </a:r>
            <a:r>
              <a:rPr lang="en-US">
                <a:solidFill>
                  <a:srgbClr val="000000"/>
                </a:solidFill>
                <a:highlight>
                  <a:srgbClr val="FFFFFE"/>
                </a:highlight>
              </a:rPr>
              <a:t>		(</a:t>
            </a:r>
            <a:r>
              <a:rPr lang="en-US">
                <a:highlight>
                  <a:srgbClr val="FFFFFE"/>
                </a:highlight>
              </a:rPr>
              <a:t>positive class</a:t>
            </a:r>
            <a:r>
              <a:rPr lang="en-US">
                <a:solidFill>
                  <a:srgbClr val="000000"/>
                </a:solidFill>
                <a:highlight>
                  <a:srgbClr val="FFFFFE"/>
                </a:highlight>
              </a:rPr>
              <a:t>)</a:t>
            </a:r>
            <a:endParaRPr>
              <a:solidFill>
                <a:srgbClr val="000000"/>
              </a:solidFill>
              <a:highlight>
                <a:srgbClr val="FFFFFE"/>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Labels</a:t>
            </a:r>
            <a:endParaRPr/>
          </a:p>
        </p:txBody>
      </p:sp>
      <p:sp>
        <p:nvSpPr>
          <p:cNvPr id="595" name="Google Shape;595;p47"/>
          <p:cNvSpPr/>
          <p:nvPr/>
        </p:nvSpPr>
        <p:spPr>
          <a:xfrm>
            <a:off x="1768975" y="3203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0</a:t>
            </a:r>
            <a:endParaRPr>
              <a:latin typeface="Google Sans"/>
              <a:ea typeface="Google Sans"/>
              <a:cs typeface="Google Sans"/>
              <a:sym typeface="Google Sans"/>
            </a:endParaRPr>
          </a:p>
        </p:txBody>
      </p:sp>
      <p:sp>
        <p:nvSpPr>
          <p:cNvPr id="596" name="Google Shape;596;p47"/>
          <p:cNvSpPr/>
          <p:nvPr/>
        </p:nvSpPr>
        <p:spPr>
          <a:xfrm>
            <a:off x="1768975" y="35840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1</a:t>
            </a:r>
            <a:endParaRPr>
              <a:latin typeface="Google Sans"/>
              <a:ea typeface="Google Sans"/>
              <a:cs typeface="Google Sans"/>
              <a:sym typeface="Google Sans"/>
            </a:endParaRPr>
          </a:p>
        </p:txBody>
      </p:sp>
      <p:sp>
        <p:nvSpPr>
          <p:cNvPr id="597" name="Google Shape;597;p47"/>
          <p:cNvSpPr/>
          <p:nvPr/>
        </p:nvSpPr>
        <p:spPr>
          <a:xfrm>
            <a:off x="1768975" y="4193625"/>
            <a:ext cx="1147200" cy="258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Classifier 9</a:t>
            </a:r>
            <a:endParaRPr>
              <a:latin typeface="Google Sans"/>
              <a:ea typeface="Google Sans"/>
              <a:cs typeface="Google Sans"/>
              <a:sym typeface="Google Sans"/>
            </a:endParaRPr>
          </a:p>
        </p:txBody>
      </p:sp>
      <p:cxnSp>
        <p:nvCxnSpPr>
          <p:cNvPr id="598" name="Google Shape;598;p47"/>
          <p:cNvCxnSpPr>
            <a:endCxn id="595" idx="1"/>
          </p:cNvCxnSpPr>
          <p:nvPr/>
        </p:nvCxnSpPr>
        <p:spPr>
          <a:xfrm flipH="1" rot="10800000">
            <a:off x="1452775" y="3332025"/>
            <a:ext cx="316200" cy="519300"/>
          </a:xfrm>
          <a:prstGeom prst="straightConnector1">
            <a:avLst/>
          </a:prstGeom>
          <a:noFill/>
          <a:ln cap="flat" cmpd="sng" w="9525">
            <a:solidFill>
              <a:srgbClr val="595959"/>
            </a:solidFill>
            <a:prstDash val="solid"/>
            <a:round/>
            <a:headEnd len="med" w="med" type="none"/>
            <a:tailEnd len="med" w="med" type="triangle"/>
          </a:ln>
        </p:spPr>
      </p:cxnSp>
      <p:cxnSp>
        <p:nvCxnSpPr>
          <p:cNvPr id="599" name="Google Shape;599;p47"/>
          <p:cNvCxnSpPr>
            <a:endCxn id="596" idx="1"/>
          </p:cNvCxnSpPr>
          <p:nvPr/>
        </p:nvCxnSpPr>
        <p:spPr>
          <a:xfrm flipH="1" rot="10800000">
            <a:off x="1452775" y="3713025"/>
            <a:ext cx="316200" cy="138300"/>
          </a:xfrm>
          <a:prstGeom prst="straightConnector1">
            <a:avLst/>
          </a:prstGeom>
          <a:noFill/>
          <a:ln cap="flat" cmpd="sng" w="9525">
            <a:solidFill>
              <a:srgbClr val="595959"/>
            </a:solidFill>
            <a:prstDash val="solid"/>
            <a:round/>
            <a:headEnd len="med" w="med" type="none"/>
            <a:tailEnd len="med" w="med" type="triangle"/>
          </a:ln>
        </p:spPr>
      </p:cxnSp>
      <p:cxnSp>
        <p:nvCxnSpPr>
          <p:cNvPr id="600" name="Google Shape;600;p47"/>
          <p:cNvCxnSpPr>
            <a:endCxn id="597" idx="1"/>
          </p:cNvCxnSpPr>
          <p:nvPr/>
        </p:nvCxnSpPr>
        <p:spPr>
          <a:xfrm>
            <a:off x="1452775" y="3851325"/>
            <a:ext cx="316200" cy="471300"/>
          </a:xfrm>
          <a:prstGeom prst="straightConnector1">
            <a:avLst/>
          </a:prstGeom>
          <a:noFill/>
          <a:ln cap="flat" cmpd="sng" w="9525">
            <a:solidFill>
              <a:srgbClr val="595959"/>
            </a:solidFill>
            <a:prstDash val="solid"/>
            <a:round/>
            <a:headEnd len="med" w="med" type="none"/>
            <a:tailEnd len="med" w="med" type="triangle"/>
          </a:ln>
        </p:spPr>
      </p:cxnSp>
      <p:sp>
        <p:nvSpPr>
          <p:cNvPr id="601" name="Google Shape;601;p47"/>
          <p:cNvSpPr txBox="1"/>
          <p:nvPr/>
        </p:nvSpPr>
        <p:spPr>
          <a:xfrm>
            <a:off x="2131700" y="3862975"/>
            <a:ext cx="630900" cy="16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a:t>
            </a:r>
            <a:endParaRPr>
              <a:latin typeface="Google Sans"/>
              <a:ea typeface="Google Sans"/>
              <a:cs typeface="Google Sans"/>
              <a:sym typeface="Google Sans"/>
            </a:endParaRPr>
          </a:p>
        </p:txBody>
      </p:sp>
      <p:cxnSp>
        <p:nvCxnSpPr>
          <p:cNvPr id="602" name="Google Shape;602;p47"/>
          <p:cNvCxnSpPr>
            <a:stCxn id="595" idx="3"/>
          </p:cNvCxnSpPr>
          <p:nvPr/>
        </p:nvCxnSpPr>
        <p:spPr>
          <a:xfrm>
            <a:off x="2916175" y="3332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603" name="Google Shape;603;p47"/>
          <p:cNvCxnSpPr>
            <a:stCxn id="596" idx="3"/>
          </p:cNvCxnSpPr>
          <p:nvPr/>
        </p:nvCxnSpPr>
        <p:spPr>
          <a:xfrm>
            <a:off x="2916175" y="3713025"/>
            <a:ext cx="486900" cy="0"/>
          </a:xfrm>
          <a:prstGeom prst="straightConnector1">
            <a:avLst/>
          </a:prstGeom>
          <a:noFill/>
          <a:ln cap="flat" cmpd="sng" w="9525">
            <a:solidFill>
              <a:srgbClr val="595959"/>
            </a:solidFill>
            <a:prstDash val="solid"/>
            <a:round/>
            <a:headEnd len="med" w="med" type="none"/>
            <a:tailEnd len="med" w="med" type="triangle"/>
          </a:ln>
        </p:spPr>
      </p:cxnSp>
      <p:cxnSp>
        <p:nvCxnSpPr>
          <p:cNvPr id="604" name="Google Shape;604;p47"/>
          <p:cNvCxnSpPr>
            <a:stCxn id="597" idx="3"/>
          </p:cNvCxnSpPr>
          <p:nvPr/>
        </p:nvCxnSpPr>
        <p:spPr>
          <a:xfrm>
            <a:off x="2916175" y="4322625"/>
            <a:ext cx="486900" cy="0"/>
          </a:xfrm>
          <a:prstGeom prst="straightConnector1">
            <a:avLst/>
          </a:prstGeom>
          <a:noFill/>
          <a:ln cap="flat" cmpd="sng" w="9525">
            <a:solidFill>
              <a:srgbClr val="595959"/>
            </a:solidFill>
            <a:prstDash val="solid"/>
            <a:round/>
            <a:headEnd len="med" w="med" type="none"/>
            <a:tailEnd len="med" w="med" type="triangle"/>
          </a:ln>
        </p:spPr>
      </p:cxnSp>
      <p:pic>
        <p:nvPicPr>
          <p:cNvPr id="605" name="Google Shape;605;p47"/>
          <p:cNvPicPr preferRelativeResize="0"/>
          <p:nvPr/>
        </p:nvPicPr>
        <p:blipFill>
          <a:blip r:embed="rId3">
            <a:alphaModFix/>
          </a:blip>
          <a:stretch>
            <a:fillRect/>
          </a:stretch>
        </p:blipFill>
        <p:spPr>
          <a:xfrm>
            <a:off x="408100" y="3334929"/>
            <a:ext cx="1003800" cy="995982"/>
          </a:xfrm>
          <a:prstGeom prst="rect">
            <a:avLst/>
          </a:prstGeom>
          <a:noFill/>
          <a:ln>
            <a:noFill/>
          </a:ln>
        </p:spPr>
      </p:pic>
      <p:sp>
        <p:nvSpPr>
          <p:cNvPr id="606" name="Google Shape;606;p47"/>
          <p:cNvSpPr txBox="1"/>
          <p:nvPr/>
        </p:nvSpPr>
        <p:spPr>
          <a:xfrm>
            <a:off x="3402950" y="3203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0.04</a:t>
            </a:r>
            <a:endParaRPr>
              <a:latin typeface="Google Sans"/>
              <a:ea typeface="Google Sans"/>
              <a:cs typeface="Google Sans"/>
              <a:sym typeface="Google Sans"/>
            </a:endParaRPr>
          </a:p>
        </p:txBody>
      </p:sp>
      <p:sp>
        <p:nvSpPr>
          <p:cNvPr id="607" name="Google Shape;607;p47"/>
          <p:cNvSpPr txBox="1"/>
          <p:nvPr/>
        </p:nvSpPr>
        <p:spPr>
          <a:xfrm>
            <a:off x="3402950" y="35840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0.02</a:t>
            </a:r>
            <a:endParaRPr>
              <a:latin typeface="Google Sans"/>
              <a:ea typeface="Google Sans"/>
              <a:cs typeface="Google Sans"/>
              <a:sym typeface="Google Sans"/>
            </a:endParaRPr>
          </a:p>
        </p:txBody>
      </p:sp>
      <p:sp>
        <p:nvSpPr>
          <p:cNvPr id="608" name="Google Shape;608;p47"/>
          <p:cNvSpPr txBox="1"/>
          <p:nvPr/>
        </p:nvSpPr>
        <p:spPr>
          <a:xfrm>
            <a:off x="3402950" y="4193625"/>
            <a:ext cx="630900" cy="2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Google Sans"/>
                <a:ea typeface="Google Sans"/>
                <a:cs typeface="Google Sans"/>
                <a:sym typeface="Google Sans"/>
              </a:rPr>
              <a:t>0.75</a:t>
            </a:r>
            <a:endParaRPr>
              <a:latin typeface="Google Sans"/>
              <a:ea typeface="Google Sans"/>
              <a:cs typeface="Google Sans"/>
              <a:sym typeface="Google Sans"/>
            </a:endParaRPr>
          </a:p>
        </p:txBody>
      </p:sp>
      <p:sp>
        <p:nvSpPr>
          <p:cNvPr id="609" name="Google Shape;609;p47"/>
          <p:cNvSpPr txBox="1"/>
          <p:nvPr/>
        </p:nvSpPr>
        <p:spPr>
          <a:xfrm>
            <a:off x="5578900" y="2870525"/>
            <a:ext cx="3204300" cy="1836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a:highlight>
                  <a:srgbClr val="FFFFFE"/>
                </a:highlight>
              </a:rPr>
              <a:t>Label Vector</a:t>
            </a:r>
            <a:endParaRPr b="1">
              <a:solidFill>
                <a:srgbClr val="000000"/>
              </a:solidFill>
              <a:highlight>
                <a:srgbClr val="FFFFFE"/>
              </a:highlight>
            </a:endParaRPr>
          </a:p>
          <a:p>
            <a:pPr indent="0" lvl="0" marL="0" rtl="0" algn="l">
              <a:lnSpc>
                <a:spcPct val="135714"/>
              </a:lnSpc>
              <a:spcBef>
                <a:spcPts val="1000"/>
              </a:spcBef>
              <a:spcAft>
                <a:spcPts val="0"/>
              </a:spcAft>
              <a:buNone/>
            </a:pPr>
            <a:r>
              <a:rPr lang="en-US">
                <a:solidFill>
                  <a:srgbClr val="000000"/>
                </a:solidFill>
                <a:highlight>
                  <a:srgbClr val="FFFFFE"/>
                </a:highlight>
              </a:rPr>
              <a:t>y = [</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0)</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y = [</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1)</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y = [</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2)</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a:t>
            </a:r>
            <a:endParaRPr>
              <a:solidFill>
                <a:srgbClr val="000000"/>
              </a:solidFill>
              <a:highlight>
                <a:srgbClr val="FFFFFE"/>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Cross Entropy Loss</a:t>
            </a:r>
            <a:endParaRPr/>
          </a:p>
        </p:txBody>
      </p:sp>
      <p:sp>
        <p:nvSpPr>
          <p:cNvPr id="616" name="Google Shape;616;p48"/>
          <p:cNvSpPr txBox="1"/>
          <p:nvPr/>
        </p:nvSpPr>
        <p:spPr>
          <a:xfrm>
            <a:off x="311700" y="1390775"/>
            <a:ext cx="2319300" cy="17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Binary log loss</a:t>
            </a:r>
            <a:endParaRPr sz="1800"/>
          </a:p>
          <a:p>
            <a:pPr indent="0" lvl="0" marL="0" rtl="0" algn="l">
              <a:lnSpc>
                <a:spcPct val="115000"/>
              </a:lnSpc>
              <a:spcBef>
                <a:spcPts val="1000"/>
              </a:spcBef>
              <a:spcAft>
                <a:spcPts val="0"/>
              </a:spcAft>
              <a:buNone/>
            </a:pPr>
            <a:r>
              <a:t/>
            </a:r>
            <a:endParaRPr sz="1800"/>
          </a:p>
          <a:p>
            <a:pPr indent="0" lvl="0" marL="0" rtl="0" algn="l">
              <a:lnSpc>
                <a:spcPct val="115000"/>
              </a:lnSpc>
              <a:spcBef>
                <a:spcPts val="1000"/>
              </a:spcBef>
              <a:spcAft>
                <a:spcPts val="0"/>
              </a:spcAft>
              <a:buNone/>
            </a:pPr>
            <a:r>
              <a:rPr lang="en-US" sz="1800"/>
              <a:t>Multiclass log loss</a:t>
            </a:r>
            <a:endParaRPr sz="1800"/>
          </a:p>
          <a:p>
            <a:pPr indent="0" lvl="0" marL="0" rtl="0" algn="l">
              <a:lnSpc>
                <a:spcPct val="115000"/>
              </a:lnSpc>
              <a:spcBef>
                <a:spcPts val="1000"/>
              </a:spcBef>
              <a:spcAft>
                <a:spcPts val="1000"/>
              </a:spcAft>
              <a:buNone/>
            </a:pPr>
            <a:r>
              <a:rPr lang="en-US" sz="1800"/>
              <a:t>  (cross-entropy loss)</a:t>
            </a:r>
            <a:endParaRPr sz="1800"/>
          </a:p>
        </p:txBody>
      </p:sp>
      <p:pic>
        <p:nvPicPr>
          <p:cNvPr id="617" name="Google Shape;617;p48"/>
          <p:cNvPicPr preferRelativeResize="0"/>
          <p:nvPr/>
        </p:nvPicPr>
        <p:blipFill>
          <a:blip r:embed="rId3">
            <a:alphaModFix/>
          </a:blip>
          <a:stretch>
            <a:fillRect/>
          </a:stretch>
        </p:blipFill>
        <p:spPr>
          <a:xfrm>
            <a:off x="2596700" y="1446825"/>
            <a:ext cx="3517701" cy="1482675"/>
          </a:xfrm>
          <a:prstGeom prst="rect">
            <a:avLst/>
          </a:prstGeom>
          <a:noFill/>
          <a:ln>
            <a:noFill/>
          </a:ln>
        </p:spPr>
      </p:pic>
      <p:sp>
        <p:nvSpPr>
          <p:cNvPr id="618" name="Google Shape;618;p48"/>
          <p:cNvSpPr txBox="1"/>
          <p:nvPr/>
        </p:nvSpPr>
        <p:spPr>
          <a:xfrm>
            <a:off x="5578900" y="2870525"/>
            <a:ext cx="3204300" cy="1836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US">
                <a:highlight>
                  <a:srgbClr val="FFFFFE"/>
                </a:highlight>
              </a:rPr>
              <a:t>Label Vector</a:t>
            </a:r>
            <a:endParaRPr b="1">
              <a:solidFill>
                <a:srgbClr val="000000"/>
              </a:solidFill>
              <a:highlight>
                <a:srgbClr val="FFFFFE"/>
              </a:highlight>
            </a:endParaRPr>
          </a:p>
          <a:p>
            <a:pPr indent="0" lvl="0" marL="0" rtl="0" algn="l">
              <a:lnSpc>
                <a:spcPct val="135714"/>
              </a:lnSpc>
              <a:spcBef>
                <a:spcPts val="1000"/>
              </a:spcBef>
              <a:spcAft>
                <a:spcPts val="0"/>
              </a:spcAft>
              <a:buNone/>
            </a:pPr>
            <a:r>
              <a:rPr lang="en-US">
                <a:solidFill>
                  <a:srgbClr val="000000"/>
                </a:solidFill>
                <a:highlight>
                  <a:srgbClr val="FFFFFE"/>
                </a:highlight>
              </a:rPr>
              <a:t>y = [</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0)</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y = [</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1)</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y = [</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1</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a:t>
            </a:r>
            <a:r>
              <a:rPr lang="en-US">
                <a:solidFill>
                  <a:srgbClr val="09885A"/>
                </a:solidFill>
                <a:highlight>
                  <a:srgbClr val="FFFFFE"/>
                </a:highlight>
              </a:rPr>
              <a:t>0</a:t>
            </a:r>
            <a:r>
              <a:rPr lang="en-US">
                <a:solidFill>
                  <a:srgbClr val="000000"/>
                </a:solidFill>
                <a:highlight>
                  <a:srgbClr val="FFFFFE"/>
                </a:highlight>
              </a:rPr>
              <a:t>]		(class 2)</a:t>
            </a:r>
            <a:endParaRPr>
              <a:solidFill>
                <a:srgbClr val="000000"/>
              </a:solidFill>
              <a:highlight>
                <a:srgbClr val="FFFFFE"/>
              </a:highlight>
            </a:endParaRPr>
          </a:p>
          <a:p>
            <a:pPr indent="0" lvl="0" marL="0" rtl="0" algn="l">
              <a:lnSpc>
                <a:spcPct val="135714"/>
              </a:lnSpc>
              <a:spcBef>
                <a:spcPts val="0"/>
              </a:spcBef>
              <a:spcAft>
                <a:spcPts val="0"/>
              </a:spcAft>
              <a:buNone/>
            </a:pPr>
            <a:r>
              <a:rPr lang="en-US">
                <a:solidFill>
                  <a:srgbClr val="000000"/>
                </a:solidFill>
                <a:highlight>
                  <a:srgbClr val="FFFFFE"/>
                </a:highlight>
              </a:rPr>
              <a:t>...</a:t>
            </a:r>
            <a:endParaRPr>
              <a:solidFill>
                <a:srgbClr val="000000"/>
              </a:solidFill>
              <a:highlight>
                <a:srgbClr val="FFFFFE"/>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Cross Entropy Loss</a:t>
            </a:r>
            <a:endParaRPr/>
          </a:p>
        </p:txBody>
      </p:sp>
      <p:pic>
        <p:nvPicPr>
          <p:cNvPr id="625" name="Google Shape;625;p49"/>
          <p:cNvPicPr preferRelativeResize="0"/>
          <p:nvPr/>
        </p:nvPicPr>
        <p:blipFill>
          <a:blip r:embed="rId3">
            <a:alphaModFix/>
          </a:blip>
          <a:stretch>
            <a:fillRect/>
          </a:stretch>
        </p:blipFill>
        <p:spPr>
          <a:xfrm>
            <a:off x="152400" y="2248050"/>
            <a:ext cx="8839199" cy="2716163"/>
          </a:xfrm>
          <a:prstGeom prst="rect">
            <a:avLst/>
          </a:prstGeom>
          <a:noFill/>
          <a:ln>
            <a:noFill/>
          </a:ln>
        </p:spPr>
      </p:pic>
      <p:sp>
        <p:nvSpPr>
          <p:cNvPr id="626" name="Google Shape;626;p49"/>
          <p:cNvSpPr txBox="1"/>
          <p:nvPr/>
        </p:nvSpPr>
        <p:spPr>
          <a:xfrm>
            <a:off x="276675" y="1405100"/>
            <a:ext cx="80784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Cross entropy compares the predicted distribution to the true distribution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74" name="Google Shape;74;p14"/>
          <p:cNvPicPr preferRelativeResize="0"/>
          <p:nvPr/>
        </p:nvPicPr>
        <p:blipFill>
          <a:blip r:embed="rId3">
            <a:alphaModFix/>
          </a:blip>
          <a:stretch>
            <a:fillRect/>
          </a:stretch>
        </p:blipFill>
        <p:spPr>
          <a:xfrm>
            <a:off x="152400" y="2207175"/>
            <a:ext cx="2051050" cy="2035075"/>
          </a:xfrm>
          <a:prstGeom prst="rect">
            <a:avLst/>
          </a:prstGeom>
          <a:noFill/>
          <a:ln>
            <a:noFill/>
          </a:ln>
        </p:spPr>
      </p:pic>
      <p:sp>
        <p:nvSpPr>
          <p:cNvPr id="75" name="Google Shape;75;p14"/>
          <p:cNvSpPr/>
          <p:nvPr/>
        </p:nvSpPr>
        <p:spPr>
          <a:xfrm>
            <a:off x="34973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w</a:t>
            </a:r>
            <a:r>
              <a:rPr baseline="-25000" lang="en-US"/>
              <a:t>0</a:t>
            </a:r>
            <a:endParaRPr baseline="-25000"/>
          </a:p>
          <a:p>
            <a:pPr indent="0" lvl="0" marL="0" rtl="0" algn="l">
              <a:lnSpc>
                <a:spcPct val="115000"/>
              </a:lnSpc>
              <a:spcBef>
                <a:spcPts val="0"/>
              </a:spcBef>
              <a:spcAft>
                <a:spcPts val="0"/>
              </a:spcAft>
              <a:buNone/>
            </a:pPr>
            <a:r>
              <a:rPr lang="en-US"/>
              <a:t>w</a:t>
            </a:r>
            <a:r>
              <a:rPr baseline="-25000" lang="en-US"/>
              <a:t>1</a:t>
            </a:r>
            <a:endParaRPr baseline="-25000"/>
          </a:p>
          <a:p>
            <a:pPr indent="0" lvl="0" marL="0" rtl="0" algn="l">
              <a:lnSpc>
                <a:spcPct val="115000"/>
              </a:lnSpc>
              <a:spcBef>
                <a:spcPts val="0"/>
              </a:spcBef>
              <a:spcAft>
                <a:spcPts val="0"/>
              </a:spcAft>
              <a:buNone/>
            </a:pPr>
            <a:r>
              <a:rPr lang="en-US"/>
              <a:t>w</a:t>
            </a:r>
            <a:r>
              <a:rPr baseline="-25000" lang="en-US"/>
              <a:t>2</a:t>
            </a:r>
            <a:endParaRPr baseline="-25000"/>
          </a:p>
          <a:p>
            <a:pPr indent="0" lvl="0" marL="0" rtl="0" algn="l">
              <a:lnSpc>
                <a:spcPct val="115000"/>
              </a:lnSpc>
              <a:spcBef>
                <a:spcPts val="0"/>
              </a:spcBef>
              <a:spcAft>
                <a:spcPts val="0"/>
              </a:spcAft>
              <a:buNone/>
            </a:pPr>
            <a:r>
              <a:rPr lang="en-US"/>
              <a:t>w</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w</a:t>
            </a:r>
            <a:r>
              <a:rPr baseline="-25000" lang="en-US"/>
              <a:t>784</a:t>
            </a:r>
            <a:endParaRPr baseline="-25000"/>
          </a:p>
        </p:txBody>
      </p:sp>
      <p:sp>
        <p:nvSpPr>
          <p:cNvPr id="76" name="Google Shape;76;p14"/>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784</a:t>
            </a:r>
            <a:endParaRPr baseline="-25000"/>
          </a:p>
        </p:txBody>
      </p:sp>
      <p:sp>
        <p:nvSpPr>
          <p:cNvPr id="77" name="Google Shape;77;p14"/>
          <p:cNvSpPr/>
          <p:nvPr/>
        </p:nvSpPr>
        <p:spPr>
          <a:xfrm>
            <a:off x="3219447" y="2901500"/>
            <a:ext cx="226500" cy="3153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0"/>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Multiclass Loss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1"/>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Network Graphs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643" name="Google Shape;643;p52"/>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644" name="Google Shape;644;p52"/>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645" name="Google Shape;645;p52"/>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646" name="Google Shape;646;p52"/>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647" name="Google Shape;647;p52"/>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648" name="Google Shape;648;p52"/>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649" name="Google Shape;649;p52"/>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sp>
        <p:nvSpPr>
          <p:cNvPr id="650" name="Google Shape;650;p52"/>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651" name="Google Shape;651;p52"/>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r>
              <a:rPr lang="en-US"/>
              <a:t> Layer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658" name="Google Shape;658;p53"/>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659" name="Google Shape;659;p53"/>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660" name="Google Shape;660;p53"/>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661" name="Google Shape;661;p53"/>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662" name="Google Shape;662;p53"/>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663" name="Google Shape;663;p53"/>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664" name="Google Shape;664;p53"/>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665" name="Google Shape;665;p53"/>
          <p:cNvCxnSpPr>
            <a:stCxn id="658" idx="6"/>
            <a:endCxn id="662"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666" name="Google Shape;666;p53"/>
          <p:cNvCxnSpPr>
            <a:stCxn id="658" idx="6"/>
            <a:endCxn id="663"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667" name="Google Shape;667;p53"/>
          <p:cNvCxnSpPr>
            <a:stCxn id="658" idx="6"/>
            <a:endCxn id="664"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668" name="Google Shape;668;p53"/>
          <p:cNvCxnSpPr>
            <a:stCxn id="659" idx="6"/>
            <a:endCxn id="662"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669" name="Google Shape;669;p53"/>
          <p:cNvCxnSpPr>
            <a:stCxn id="660" idx="6"/>
            <a:endCxn id="662"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670" name="Google Shape;670;p53"/>
          <p:cNvCxnSpPr>
            <a:stCxn id="661" idx="6"/>
            <a:endCxn id="662"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671" name="Google Shape;671;p53"/>
          <p:cNvCxnSpPr>
            <a:stCxn id="661" idx="6"/>
            <a:endCxn id="663"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672" name="Google Shape;672;p53"/>
          <p:cNvCxnSpPr>
            <a:stCxn id="661" idx="6"/>
            <a:endCxn id="664"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673" name="Google Shape;673;p53"/>
          <p:cNvCxnSpPr>
            <a:stCxn id="660" idx="6"/>
            <a:endCxn id="663"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674" name="Google Shape;674;p53"/>
          <p:cNvCxnSpPr>
            <a:endCxn id="664"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675" name="Google Shape;675;p53"/>
          <p:cNvCxnSpPr>
            <a:stCxn id="659" idx="6"/>
            <a:endCxn id="663"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676" name="Google Shape;676;p53"/>
          <p:cNvCxnSpPr>
            <a:stCxn id="659" idx="6"/>
            <a:endCxn id="664"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677" name="Google Shape;677;p53"/>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678" name="Google Shape;678;p53"/>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685" name="Google Shape;685;p54"/>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686" name="Google Shape;686;p54"/>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687" name="Google Shape;687;p54"/>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688" name="Google Shape;688;p54"/>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689" name="Google Shape;689;p54"/>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690" name="Google Shape;690;p54"/>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691" name="Google Shape;691;p54"/>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692" name="Google Shape;692;p54"/>
          <p:cNvCxnSpPr>
            <a:stCxn id="685" idx="6"/>
            <a:endCxn id="689"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693" name="Google Shape;693;p54"/>
          <p:cNvCxnSpPr>
            <a:stCxn id="685" idx="6"/>
            <a:endCxn id="690"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694" name="Google Shape;694;p54"/>
          <p:cNvCxnSpPr>
            <a:stCxn id="685" idx="6"/>
            <a:endCxn id="691"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695" name="Google Shape;695;p54"/>
          <p:cNvCxnSpPr>
            <a:stCxn id="686" idx="6"/>
            <a:endCxn id="689"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696" name="Google Shape;696;p54"/>
          <p:cNvCxnSpPr>
            <a:stCxn id="687" idx="6"/>
            <a:endCxn id="689"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697" name="Google Shape;697;p54"/>
          <p:cNvCxnSpPr>
            <a:stCxn id="688" idx="6"/>
            <a:endCxn id="689"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698" name="Google Shape;698;p54"/>
          <p:cNvCxnSpPr>
            <a:stCxn id="688" idx="6"/>
            <a:endCxn id="690"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699" name="Google Shape;699;p54"/>
          <p:cNvCxnSpPr>
            <a:stCxn id="688" idx="6"/>
            <a:endCxn id="691"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700" name="Google Shape;700;p54"/>
          <p:cNvCxnSpPr>
            <a:stCxn id="687" idx="6"/>
            <a:endCxn id="690"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701" name="Google Shape;701;p54"/>
          <p:cNvCxnSpPr>
            <a:endCxn id="691"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702" name="Google Shape;702;p54"/>
          <p:cNvCxnSpPr>
            <a:stCxn id="686" idx="6"/>
            <a:endCxn id="690"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703" name="Google Shape;703;p54"/>
          <p:cNvCxnSpPr>
            <a:stCxn id="686" idx="6"/>
            <a:endCxn id="691"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704" name="Google Shape;704;p54"/>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705" name="Google Shape;705;p54"/>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706" name="Google Shape;706;p54"/>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707" name="Google Shape;707;p54"/>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714" name="Google Shape;714;p55"/>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715" name="Google Shape;715;p55"/>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716" name="Google Shape;716;p55"/>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717" name="Google Shape;717;p55"/>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718" name="Google Shape;718;p55"/>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719" name="Google Shape;719;p55"/>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720" name="Google Shape;720;p55"/>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721" name="Google Shape;721;p55"/>
          <p:cNvCxnSpPr>
            <a:stCxn id="714" idx="6"/>
            <a:endCxn id="718"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722" name="Google Shape;722;p55"/>
          <p:cNvCxnSpPr>
            <a:stCxn id="714" idx="6"/>
            <a:endCxn id="719"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723" name="Google Shape;723;p55"/>
          <p:cNvCxnSpPr>
            <a:stCxn id="714" idx="6"/>
            <a:endCxn id="720"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724" name="Google Shape;724;p55"/>
          <p:cNvCxnSpPr>
            <a:stCxn id="715" idx="6"/>
            <a:endCxn id="718"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725" name="Google Shape;725;p55"/>
          <p:cNvCxnSpPr>
            <a:stCxn id="716" idx="6"/>
            <a:endCxn id="718"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726" name="Google Shape;726;p55"/>
          <p:cNvCxnSpPr>
            <a:stCxn id="717" idx="6"/>
            <a:endCxn id="718"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727" name="Google Shape;727;p55"/>
          <p:cNvCxnSpPr>
            <a:stCxn id="717" idx="6"/>
            <a:endCxn id="719"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728" name="Google Shape;728;p55"/>
          <p:cNvCxnSpPr>
            <a:stCxn id="717" idx="6"/>
            <a:endCxn id="720"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729" name="Google Shape;729;p55"/>
          <p:cNvCxnSpPr>
            <a:stCxn id="716" idx="6"/>
            <a:endCxn id="719"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730" name="Google Shape;730;p55"/>
          <p:cNvCxnSpPr>
            <a:endCxn id="720"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731" name="Google Shape;731;p55"/>
          <p:cNvCxnSpPr>
            <a:stCxn id="715" idx="6"/>
            <a:endCxn id="719"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732" name="Google Shape;732;p55"/>
          <p:cNvCxnSpPr>
            <a:stCxn id="715" idx="6"/>
            <a:endCxn id="720"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733" name="Google Shape;733;p55"/>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734" name="Google Shape;734;p55"/>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735" name="Google Shape;735;p55"/>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736" name="Google Shape;736;p55"/>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grpSp>
        <p:nvGrpSpPr>
          <p:cNvPr id="737" name="Google Shape;737;p55"/>
          <p:cNvGrpSpPr/>
          <p:nvPr/>
        </p:nvGrpSpPr>
        <p:grpSpPr>
          <a:xfrm>
            <a:off x="2002225" y="1864500"/>
            <a:ext cx="1130400" cy="1116600"/>
            <a:chOff x="2002225" y="1864500"/>
            <a:chExt cx="1130400" cy="1116600"/>
          </a:xfrm>
        </p:grpSpPr>
        <p:sp>
          <p:nvSpPr>
            <p:cNvPr id="738" name="Google Shape;738;p55"/>
            <p:cNvSpPr/>
            <p:nvPr/>
          </p:nvSpPr>
          <p:spPr>
            <a:xfrm>
              <a:off x="2002225" y="1864500"/>
              <a:ext cx="1130400" cy="1116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    	σ</a:t>
              </a:r>
              <a:endParaRPr sz="1800"/>
            </a:p>
          </p:txBody>
        </p:sp>
        <p:cxnSp>
          <p:nvCxnSpPr>
            <p:cNvPr id="739" name="Google Shape;739;p55"/>
            <p:cNvCxnSpPr>
              <a:stCxn id="738" idx="0"/>
              <a:endCxn id="738" idx="4"/>
            </p:cNvCxnSpPr>
            <p:nvPr/>
          </p:nvCxnSpPr>
          <p:spPr>
            <a:xfrm>
              <a:off x="2567425" y="1864500"/>
              <a:ext cx="0" cy="1116600"/>
            </a:xfrm>
            <a:prstGeom prst="straightConnector1">
              <a:avLst/>
            </a:prstGeom>
            <a:noFill/>
            <a:ln cap="flat" cmpd="sng" w="9525">
              <a:solidFill>
                <a:schemeClr val="dk2"/>
              </a:solidFill>
              <a:prstDash val="dot"/>
              <a:round/>
              <a:headEnd len="med" w="med" type="none"/>
              <a:tailEnd len="med" w="med" type="non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746" name="Google Shape;746;p56"/>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747" name="Google Shape;747;p56"/>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748" name="Google Shape;748;p56"/>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749" name="Google Shape;749;p56"/>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750" name="Google Shape;750;p56"/>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751" name="Google Shape;751;p56"/>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752" name="Google Shape;752;p56"/>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753" name="Google Shape;753;p56"/>
          <p:cNvCxnSpPr>
            <a:stCxn id="746" idx="6"/>
            <a:endCxn id="750"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754" name="Google Shape;754;p56"/>
          <p:cNvCxnSpPr>
            <a:stCxn id="746" idx="6"/>
            <a:endCxn id="751"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755" name="Google Shape;755;p56"/>
          <p:cNvCxnSpPr>
            <a:stCxn id="746" idx="6"/>
            <a:endCxn id="752"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756" name="Google Shape;756;p56"/>
          <p:cNvCxnSpPr>
            <a:stCxn id="747" idx="6"/>
            <a:endCxn id="750"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757" name="Google Shape;757;p56"/>
          <p:cNvCxnSpPr>
            <a:stCxn id="748" idx="6"/>
            <a:endCxn id="750"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758" name="Google Shape;758;p56"/>
          <p:cNvCxnSpPr>
            <a:stCxn id="749" idx="6"/>
            <a:endCxn id="750"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759" name="Google Shape;759;p56"/>
          <p:cNvCxnSpPr>
            <a:stCxn id="749" idx="6"/>
            <a:endCxn id="751"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760" name="Google Shape;760;p56"/>
          <p:cNvCxnSpPr>
            <a:stCxn id="749" idx="6"/>
            <a:endCxn id="752"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761" name="Google Shape;761;p56"/>
          <p:cNvCxnSpPr>
            <a:stCxn id="748" idx="6"/>
            <a:endCxn id="751"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762" name="Google Shape;762;p56"/>
          <p:cNvCxnSpPr>
            <a:endCxn id="752"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763" name="Google Shape;763;p56"/>
          <p:cNvCxnSpPr>
            <a:stCxn id="747" idx="6"/>
            <a:endCxn id="751"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764" name="Google Shape;764;p56"/>
          <p:cNvCxnSpPr>
            <a:stCxn id="747" idx="6"/>
            <a:endCxn id="752"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765" name="Google Shape;765;p56"/>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766" name="Google Shape;766;p56"/>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767" name="Google Shape;767;p56"/>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768" name="Google Shape;768;p56"/>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pic>
        <p:nvPicPr>
          <p:cNvPr id="769" name="Google Shape;769;p56"/>
          <p:cNvPicPr preferRelativeResize="0"/>
          <p:nvPr/>
        </p:nvPicPr>
        <p:blipFill>
          <a:blip r:embed="rId3">
            <a:alphaModFix/>
          </a:blip>
          <a:stretch>
            <a:fillRect/>
          </a:stretch>
        </p:blipFill>
        <p:spPr>
          <a:xfrm>
            <a:off x="3277925" y="2613525"/>
            <a:ext cx="3725206" cy="1116600"/>
          </a:xfrm>
          <a:prstGeom prst="rect">
            <a:avLst/>
          </a:prstGeom>
          <a:noFill/>
          <a:ln>
            <a:noFill/>
          </a:ln>
        </p:spPr>
      </p:pic>
      <p:pic>
        <p:nvPicPr>
          <p:cNvPr id="770" name="Google Shape;770;p56"/>
          <p:cNvPicPr preferRelativeResize="0"/>
          <p:nvPr/>
        </p:nvPicPr>
        <p:blipFill>
          <a:blip r:embed="rId4">
            <a:alphaModFix/>
          </a:blip>
          <a:stretch>
            <a:fillRect/>
          </a:stretch>
        </p:blipFill>
        <p:spPr>
          <a:xfrm>
            <a:off x="7535025" y="2994525"/>
            <a:ext cx="1446377" cy="354600"/>
          </a:xfrm>
          <a:prstGeom prst="rect">
            <a:avLst/>
          </a:prstGeom>
          <a:noFill/>
          <a:ln>
            <a:noFill/>
          </a:ln>
        </p:spPr>
      </p:pic>
      <p:cxnSp>
        <p:nvCxnSpPr>
          <p:cNvPr id="771" name="Google Shape;771;p56"/>
          <p:cNvCxnSpPr>
            <a:stCxn id="769" idx="3"/>
            <a:endCxn id="770" idx="1"/>
          </p:cNvCxnSpPr>
          <p:nvPr/>
        </p:nvCxnSpPr>
        <p:spPr>
          <a:xfrm>
            <a:off x="7003131" y="3171825"/>
            <a:ext cx="531900" cy="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56"/>
          <p:cNvSpPr txBox="1"/>
          <p:nvPr/>
        </p:nvSpPr>
        <p:spPr>
          <a:xfrm>
            <a:off x="7072225" y="2797925"/>
            <a:ext cx="40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σ</a:t>
            </a:r>
            <a:endParaRPr/>
          </a:p>
        </p:txBody>
      </p:sp>
      <p:sp>
        <p:nvSpPr>
          <p:cNvPr id="773" name="Google Shape;773;p56"/>
          <p:cNvSpPr/>
          <p:nvPr/>
        </p:nvSpPr>
        <p:spPr>
          <a:xfrm>
            <a:off x="5330725" y="2512625"/>
            <a:ext cx="3650700" cy="135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780" name="Google Shape;780;p57"/>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781" name="Google Shape;781;p57"/>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782" name="Google Shape;782;p57"/>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783" name="Google Shape;783;p57"/>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784" name="Google Shape;784;p57"/>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785" name="Google Shape;785;p57"/>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786" name="Google Shape;786;p57"/>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787" name="Google Shape;787;p57"/>
          <p:cNvCxnSpPr>
            <a:stCxn id="780" idx="6"/>
            <a:endCxn id="784"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788" name="Google Shape;788;p57"/>
          <p:cNvCxnSpPr>
            <a:stCxn id="780" idx="6"/>
            <a:endCxn id="785"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789" name="Google Shape;789;p57"/>
          <p:cNvCxnSpPr>
            <a:stCxn id="780" idx="6"/>
            <a:endCxn id="786"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790" name="Google Shape;790;p57"/>
          <p:cNvCxnSpPr>
            <a:stCxn id="781" idx="6"/>
            <a:endCxn id="784"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791" name="Google Shape;791;p57"/>
          <p:cNvCxnSpPr>
            <a:stCxn id="782" idx="6"/>
            <a:endCxn id="784"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792" name="Google Shape;792;p57"/>
          <p:cNvCxnSpPr>
            <a:stCxn id="783" idx="6"/>
            <a:endCxn id="784"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793" name="Google Shape;793;p57"/>
          <p:cNvCxnSpPr>
            <a:stCxn id="783" idx="6"/>
            <a:endCxn id="785"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794" name="Google Shape;794;p57"/>
          <p:cNvCxnSpPr>
            <a:stCxn id="783" idx="6"/>
            <a:endCxn id="786"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795" name="Google Shape;795;p57"/>
          <p:cNvCxnSpPr>
            <a:stCxn id="782" idx="6"/>
            <a:endCxn id="785"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796" name="Google Shape;796;p57"/>
          <p:cNvCxnSpPr>
            <a:endCxn id="786"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797" name="Google Shape;797;p57"/>
          <p:cNvCxnSpPr>
            <a:stCxn id="781" idx="6"/>
            <a:endCxn id="785"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798" name="Google Shape;798;p57"/>
          <p:cNvCxnSpPr>
            <a:stCxn id="781" idx="6"/>
            <a:endCxn id="786"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799" name="Google Shape;799;p57"/>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800" name="Google Shape;800;p57"/>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801" name="Google Shape;801;p57"/>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802" name="Google Shape;802;p57"/>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pic>
        <p:nvPicPr>
          <p:cNvPr id="803" name="Google Shape;803;p57"/>
          <p:cNvPicPr preferRelativeResize="0"/>
          <p:nvPr/>
        </p:nvPicPr>
        <p:blipFill>
          <a:blip r:embed="rId3">
            <a:alphaModFix/>
          </a:blip>
          <a:stretch>
            <a:fillRect/>
          </a:stretch>
        </p:blipFill>
        <p:spPr>
          <a:xfrm>
            <a:off x="3277925" y="2613525"/>
            <a:ext cx="3725206" cy="1116600"/>
          </a:xfrm>
          <a:prstGeom prst="rect">
            <a:avLst/>
          </a:prstGeom>
          <a:noFill/>
          <a:ln>
            <a:noFill/>
          </a:ln>
        </p:spPr>
      </p:pic>
      <p:pic>
        <p:nvPicPr>
          <p:cNvPr id="804" name="Google Shape;804;p57"/>
          <p:cNvPicPr preferRelativeResize="0"/>
          <p:nvPr/>
        </p:nvPicPr>
        <p:blipFill>
          <a:blip r:embed="rId4">
            <a:alphaModFix/>
          </a:blip>
          <a:stretch>
            <a:fillRect/>
          </a:stretch>
        </p:blipFill>
        <p:spPr>
          <a:xfrm>
            <a:off x="7535025" y="2994525"/>
            <a:ext cx="1446377" cy="354600"/>
          </a:xfrm>
          <a:prstGeom prst="rect">
            <a:avLst/>
          </a:prstGeom>
          <a:noFill/>
          <a:ln>
            <a:noFill/>
          </a:ln>
        </p:spPr>
      </p:pic>
      <p:cxnSp>
        <p:nvCxnSpPr>
          <p:cNvPr id="805" name="Google Shape;805;p57"/>
          <p:cNvCxnSpPr>
            <a:stCxn id="803" idx="3"/>
            <a:endCxn id="804" idx="1"/>
          </p:cNvCxnSpPr>
          <p:nvPr/>
        </p:nvCxnSpPr>
        <p:spPr>
          <a:xfrm>
            <a:off x="7003131" y="3171825"/>
            <a:ext cx="531900" cy="0"/>
          </a:xfrm>
          <a:prstGeom prst="straightConnector1">
            <a:avLst/>
          </a:prstGeom>
          <a:noFill/>
          <a:ln cap="flat" cmpd="sng" w="9525">
            <a:solidFill>
              <a:schemeClr val="dk2"/>
            </a:solidFill>
            <a:prstDash val="solid"/>
            <a:round/>
            <a:headEnd len="med" w="med" type="none"/>
            <a:tailEnd len="med" w="med" type="triangle"/>
          </a:ln>
        </p:spPr>
      </p:cxnSp>
      <p:sp>
        <p:nvSpPr>
          <p:cNvPr id="806" name="Google Shape;806;p57"/>
          <p:cNvSpPr txBox="1"/>
          <p:nvPr/>
        </p:nvSpPr>
        <p:spPr>
          <a:xfrm>
            <a:off x="7072225" y="2797925"/>
            <a:ext cx="40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σ</a:t>
            </a:r>
            <a:endParaRPr/>
          </a:p>
        </p:txBody>
      </p:sp>
      <p:sp>
        <p:nvSpPr>
          <p:cNvPr id="807" name="Google Shape;807;p57"/>
          <p:cNvSpPr/>
          <p:nvPr/>
        </p:nvSpPr>
        <p:spPr>
          <a:xfrm>
            <a:off x="7003125" y="2512625"/>
            <a:ext cx="1978200" cy="135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814" name="Google Shape;814;p58"/>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815" name="Google Shape;815;p58"/>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816" name="Google Shape;816;p58"/>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817" name="Google Shape;817;p58"/>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818" name="Google Shape;818;p58"/>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819" name="Google Shape;819;p58"/>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820" name="Google Shape;820;p58"/>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821" name="Google Shape;821;p58"/>
          <p:cNvCxnSpPr>
            <a:stCxn id="814" idx="6"/>
            <a:endCxn id="818"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822" name="Google Shape;822;p58"/>
          <p:cNvCxnSpPr>
            <a:stCxn id="814" idx="6"/>
            <a:endCxn id="819"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823" name="Google Shape;823;p58"/>
          <p:cNvCxnSpPr>
            <a:stCxn id="814" idx="6"/>
            <a:endCxn id="820"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824" name="Google Shape;824;p58"/>
          <p:cNvCxnSpPr>
            <a:stCxn id="815" idx="6"/>
            <a:endCxn id="818"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825" name="Google Shape;825;p58"/>
          <p:cNvCxnSpPr>
            <a:stCxn id="816" idx="6"/>
            <a:endCxn id="818"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826" name="Google Shape;826;p58"/>
          <p:cNvCxnSpPr>
            <a:stCxn id="817" idx="6"/>
            <a:endCxn id="818"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827" name="Google Shape;827;p58"/>
          <p:cNvCxnSpPr>
            <a:stCxn id="817" idx="6"/>
            <a:endCxn id="819"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828" name="Google Shape;828;p58"/>
          <p:cNvCxnSpPr>
            <a:stCxn id="817" idx="6"/>
            <a:endCxn id="820"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829" name="Google Shape;829;p58"/>
          <p:cNvCxnSpPr>
            <a:stCxn id="816" idx="6"/>
            <a:endCxn id="819"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830" name="Google Shape;830;p58"/>
          <p:cNvCxnSpPr>
            <a:endCxn id="820"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831" name="Google Shape;831;p58"/>
          <p:cNvCxnSpPr>
            <a:stCxn id="815" idx="6"/>
            <a:endCxn id="819"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832" name="Google Shape;832;p58"/>
          <p:cNvCxnSpPr>
            <a:stCxn id="815" idx="6"/>
            <a:endCxn id="820"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833" name="Google Shape;833;p58"/>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834" name="Google Shape;834;p58"/>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835" name="Google Shape;835;p58"/>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836" name="Google Shape;836;p58"/>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pic>
        <p:nvPicPr>
          <p:cNvPr id="837" name="Google Shape;837;p58"/>
          <p:cNvPicPr preferRelativeResize="0"/>
          <p:nvPr/>
        </p:nvPicPr>
        <p:blipFill>
          <a:blip r:embed="rId3">
            <a:alphaModFix/>
          </a:blip>
          <a:stretch>
            <a:fillRect/>
          </a:stretch>
        </p:blipFill>
        <p:spPr>
          <a:xfrm>
            <a:off x="3277925" y="2613525"/>
            <a:ext cx="3725206" cy="1116600"/>
          </a:xfrm>
          <a:prstGeom prst="rect">
            <a:avLst/>
          </a:prstGeom>
          <a:noFill/>
          <a:ln>
            <a:noFill/>
          </a:ln>
        </p:spPr>
      </p:pic>
      <p:pic>
        <p:nvPicPr>
          <p:cNvPr id="838" name="Google Shape;838;p58"/>
          <p:cNvPicPr preferRelativeResize="0"/>
          <p:nvPr/>
        </p:nvPicPr>
        <p:blipFill>
          <a:blip r:embed="rId4">
            <a:alphaModFix/>
          </a:blip>
          <a:stretch>
            <a:fillRect/>
          </a:stretch>
        </p:blipFill>
        <p:spPr>
          <a:xfrm>
            <a:off x="7535025" y="2994525"/>
            <a:ext cx="1446377" cy="354600"/>
          </a:xfrm>
          <a:prstGeom prst="rect">
            <a:avLst/>
          </a:prstGeom>
          <a:noFill/>
          <a:ln>
            <a:noFill/>
          </a:ln>
        </p:spPr>
      </p:pic>
      <p:cxnSp>
        <p:nvCxnSpPr>
          <p:cNvPr id="839" name="Google Shape;839;p58"/>
          <p:cNvCxnSpPr>
            <a:stCxn id="837" idx="3"/>
            <a:endCxn id="838" idx="1"/>
          </p:cNvCxnSpPr>
          <p:nvPr/>
        </p:nvCxnSpPr>
        <p:spPr>
          <a:xfrm>
            <a:off x="7003131" y="3171825"/>
            <a:ext cx="531900" cy="0"/>
          </a:xfrm>
          <a:prstGeom prst="straightConnector1">
            <a:avLst/>
          </a:prstGeom>
          <a:noFill/>
          <a:ln cap="flat" cmpd="sng" w="9525">
            <a:solidFill>
              <a:schemeClr val="dk2"/>
            </a:solidFill>
            <a:prstDash val="solid"/>
            <a:round/>
            <a:headEnd len="med" w="med" type="none"/>
            <a:tailEnd len="med" w="med" type="triangle"/>
          </a:ln>
        </p:spPr>
      </p:cxnSp>
      <p:sp>
        <p:nvSpPr>
          <p:cNvPr id="840" name="Google Shape;840;p58"/>
          <p:cNvSpPr txBox="1"/>
          <p:nvPr/>
        </p:nvSpPr>
        <p:spPr>
          <a:xfrm>
            <a:off x="7072225" y="2797925"/>
            <a:ext cx="40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σ</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Multiclass Logistic Regression</a:t>
            </a:r>
            <a:endParaRPr/>
          </a:p>
        </p:txBody>
      </p:sp>
      <p:sp>
        <p:nvSpPr>
          <p:cNvPr id="847" name="Google Shape;847;p59"/>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848" name="Google Shape;848;p59"/>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849" name="Google Shape;849;p59"/>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850" name="Google Shape;850;p59"/>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851" name="Google Shape;851;p59"/>
          <p:cNvSpPr/>
          <p:nvPr/>
        </p:nvSpPr>
        <p:spPr>
          <a:xfrm>
            <a:off x="20022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852" name="Google Shape;852;p59"/>
          <p:cNvSpPr/>
          <p:nvPr/>
        </p:nvSpPr>
        <p:spPr>
          <a:xfrm>
            <a:off x="20022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853" name="Google Shape;853;p59"/>
          <p:cNvSpPr/>
          <p:nvPr/>
        </p:nvSpPr>
        <p:spPr>
          <a:xfrm>
            <a:off x="20022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854" name="Google Shape;854;p59"/>
          <p:cNvCxnSpPr>
            <a:stCxn id="847" idx="6"/>
            <a:endCxn id="851" idx="2"/>
          </p:cNvCxnSpPr>
          <p:nvPr/>
        </p:nvCxnSpPr>
        <p:spPr>
          <a:xfrm>
            <a:off x="936825" y="2049575"/>
            <a:ext cx="1065300" cy="407400"/>
          </a:xfrm>
          <a:prstGeom prst="straightConnector1">
            <a:avLst/>
          </a:prstGeom>
          <a:noFill/>
          <a:ln cap="flat" cmpd="sng" w="9525">
            <a:solidFill>
              <a:srgbClr val="38761D"/>
            </a:solidFill>
            <a:prstDash val="solid"/>
            <a:round/>
            <a:headEnd len="med" w="med" type="none"/>
            <a:tailEnd len="med" w="med" type="none"/>
          </a:ln>
        </p:spPr>
      </p:cxnSp>
      <p:cxnSp>
        <p:nvCxnSpPr>
          <p:cNvPr id="855" name="Google Shape;855;p59"/>
          <p:cNvCxnSpPr>
            <a:stCxn id="847" idx="6"/>
            <a:endCxn id="852" idx="2"/>
          </p:cNvCxnSpPr>
          <p:nvPr/>
        </p:nvCxnSpPr>
        <p:spPr>
          <a:xfrm>
            <a:off x="936825" y="2049575"/>
            <a:ext cx="1065300" cy="1169400"/>
          </a:xfrm>
          <a:prstGeom prst="straightConnector1">
            <a:avLst/>
          </a:prstGeom>
          <a:noFill/>
          <a:ln cap="flat" cmpd="sng" w="9525">
            <a:solidFill>
              <a:srgbClr val="BF9000"/>
            </a:solidFill>
            <a:prstDash val="solid"/>
            <a:round/>
            <a:headEnd len="med" w="med" type="none"/>
            <a:tailEnd len="med" w="med" type="none"/>
          </a:ln>
        </p:spPr>
      </p:cxnSp>
      <p:cxnSp>
        <p:nvCxnSpPr>
          <p:cNvPr id="856" name="Google Shape;856;p59"/>
          <p:cNvCxnSpPr>
            <a:stCxn id="847" idx="6"/>
            <a:endCxn id="853" idx="2"/>
          </p:cNvCxnSpPr>
          <p:nvPr/>
        </p:nvCxnSpPr>
        <p:spPr>
          <a:xfrm>
            <a:off x="936825" y="2049575"/>
            <a:ext cx="1065300" cy="1931400"/>
          </a:xfrm>
          <a:prstGeom prst="straightConnector1">
            <a:avLst/>
          </a:prstGeom>
          <a:noFill/>
          <a:ln cap="flat" cmpd="sng" w="9525">
            <a:solidFill>
              <a:srgbClr val="B45F06"/>
            </a:solidFill>
            <a:prstDash val="solid"/>
            <a:round/>
            <a:headEnd len="med" w="med" type="none"/>
            <a:tailEnd len="med" w="med" type="none"/>
          </a:ln>
        </p:spPr>
      </p:cxnSp>
      <p:cxnSp>
        <p:nvCxnSpPr>
          <p:cNvPr id="857" name="Google Shape;857;p59"/>
          <p:cNvCxnSpPr>
            <a:stCxn id="848" idx="6"/>
            <a:endCxn id="851" idx="2"/>
          </p:cNvCxnSpPr>
          <p:nvPr/>
        </p:nvCxnSpPr>
        <p:spPr>
          <a:xfrm flipH="1" rot="10800000">
            <a:off x="936825" y="2456975"/>
            <a:ext cx="1065300" cy="354600"/>
          </a:xfrm>
          <a:prstGeom prst="straightConnector1">
            <a:avLst/>
          </a:prstGeom>
          <a:noFill/>
          <a:ln cap="flat" cmpd="sng" w="9525">
            <a:solidFill>
              <a:srgbClr val="38761D"/>
            </a:solidFill>
            <a:prstDash val="solid"/>
            <a:round/>
            <a:headEnd len="med" w="med" type="none"/>
            <a:tailEnd len="med" w="med" type="none"/>
          </a:ln>
        </p:spPr>
      </p:cxnSp>
      <p:cxnSp>
        <p:nvCxnSpPr>
          <p:cNvPr id="858" name="Google Shape;858;p59"/>
          <p:cNvCxnSpPr>
            <a:stCxn id="849" idx="6"/>
            <a:endCxn id="851" idx="2"/>
          </p:cNvCxnSpPr>
          <p:nvPr/>
        </p:nvCxnSpPr>
        <p:spPr>
          <a:xfrm flipH="1" rot="10800000">
            <a:off x="936825" y="2456975"/>
            <a:ext cx="1065300" cy="1116600"/>
          </a:xfrm>
          <a:prstGeom prst="straightConnector1">
            <a:avLst/>
          </a:prstGeom>
          <a:noFill/>
          <a:ln cap="flat" cmpd="sng" w="9525">
            <a:solidFill>
              <a:srgbClr val="38761D"/>
            </a:solidFill>
            <a:prstDash val="solid"/>
            <a:round/>
            <a:headEnd len="med" w="med" type="none"/>
            <a:tailEnd len="med" w="med" type="none"/>
          </a:ln>
        </p:spPr>
      </p:cxnSp>
      <p:cxnSp>
        <p:nvCxnSpPr>
          <p:cNvPr id="859" name="Google Shape;859;p59"/>
          <p:cNvCxnSpPr>
            <a:stCxn id="850" idx="6"/>
            <a:endCxn id="851" idx="2"/>
          </p:cNvCxnSpPr>
          <p:nvPr/>
        </p:nvCxnSpPr>
        <p:spPr>
          <a:xfrm flipH="1" rot="10800000">
            <a:off x="936825" y="2456975"/>
            <a:ext cx="1065300" cy="1878600"/>
          </a:xfrm>
          <a:prstGeom prst="straightConnector1">
            <a:avLst/>
          </a:prstGeom>
          <a:noFill/>
          <a:ln cap="flat" cmpd="sng" w="9525">
            <a:solidFill>
              <a:srgbClr val="38761D"/>
            </a:solidFill>
            <a:prstDash val="solid"/>
            <a:round/>
            <a:headEnd len="med" w="med" type="none"/>
            <a:tailEnd len="med" w="med" type="none"/>
          </a:ln>
        </p:spPr>
      </p:cxnSp>
      <p:cxnSp>
        <p:nvCxnSpPr>
          <p:cNvPr id="860" name="Google Shape;860;p59"/>
          <p:cNvCxnSpPr>
            <a:stCxn id="850" idx="6"/>
            <a:endCxn id="852" idx="2"/>
          </p:cNvCxnSpPr>
          <p:nvPr/>
        </p:nvCxnSpPr>
        <p:spPr>
          <a:xfrm flipH="1" rot="10800000">
            <a:off x="936825" y="3218975"/>
            <a:ext cx="1065300" cy="1116600"/>
          </a:xfrm>
          <a:prstGeom prst="straightConnector1">
            <a:avLst/>
          </a:prstGeom>
          <a:noFill/>
          <a:ln cap="flat" cmpd="sng" w="9525">
            <a:solidFill>
              <a:srgbClr val="BF9000"/>
            </a:solidFill>
            <a:prstDash val="solid"/>
            <a:round/>
            <a:headEnd len="med" w="med" type="none"/>
            <a:tailEnd len="med" w="med" type="none"/>
          </a:ln>
        </p:spPr>
      </p:cxnSp>
      <p:cxnSp>
        <p:nvCxnSpPr>
          <p:cNvPr id="861" name="Google Shape;861;p59"/>
          <p:cNvCxnSpPr>
            <a:stCxn id="850" idx="6"/>
            <a:endCxn id="853" idx="2"/>
          </p:cNvCxnSpPr>
          <p:nvPr/>
        </p:nvCxnSpPr>
        <p:spPr>
          <a:xfrm flipH="1" rot="10800000">
            <a:off x="936825" y="3980975"/>
            <a:ext cx="1065300" cy="354600"/>
          </a:xfrm>
          <a:prstGeom prst="straightConnector1">
            <a:avLst/>
          </a:prstGeom>
          <a:noFill/>
          <a:ln cap="flat" cmpd="sng" w="9525">
            <a:solidFill>
              <a:srgbClr val="B45F06"/>
            </a:solidFill>
            <a:prstDash val="solid"/>
            <a:round/>
            <a:headEnd len="med" w="med" type="none"/>
            <a:tailEnd len="med" w="med" type="none"/>
          </a:ln>
        </p:spPr>
      </p:cxnSp>
      <p:cxnSp>
        <p:nvCxnSpPr>
          <p:cNvPr id="862" name="Google Shape;862;p59"/>
          <p:cNvCxnSpPr>
            <a:stCxn id="849" idx="6"/>
            <a:endCxn id="852" idx="2"/>
          </p:cNvCxnSpPr>
          <p:nvPr/>
        </p:nvCxnSpPr>
        <p:spPr>
          <a:xfrm flipH="1" rot="10800000">
            <a:off x="936825" y="3218975"/>
            <a:ext cx="1065300" cy="354600"/>
          </a:xfrm>
          <a:prstGeom prst="straightConnector1">
            <a:avLst/>
          </a:prstGeom>
          <a:noFill/>
          <a:ln cap="flat" cmpd="sng" w="9525">
            <a:solidFill>
              <a:srgbClr val="BF9000"/>
            </a:solidFill>
            <a:prstDash val="solid"/>
            <a:round/>
            <a:headEnd len="med" w="med" type="none"/>
            <a:tailEnd len="med" w="med" type="none"/>
          </a:ln>
        </p:spPr>
      </p:cxnSp>
      <p:cxnSp>
        <p:nvCxnSpPr>
          <p:cNvPr id="863" name="Google Shape;863;p59"/>
          <p:cNvCxnSpPr>
            <a:endCxn id="853" idx="2"/>
          </p:cNvCxnSpPr>
          <p:nvPr/>
        </p:nvCxnSpPr>
        <p:spPr>
          <a:xfrm>
            <a:off x="936925" y="3573450"/>
            <a:ext cx="1065300" cy="407400"/>
          </a:xfrm>
          <a:prstGeom prst="straightConnector1">
            <a:avLst/>
          </a:prstGeom>
          <a:noFill/>
          <a:ln cap="flat" cmpd="sng" w="9525">
            <a:solidFill>
              <a:srgbClr val="B45F06"/>
            </a:solidFill>
            <a:prstDash val="solid"/>
            <a:round/>
            <a:headEnd len="med" w="med" type="none"/>
            <a:tailEnd len="med" w="med" type="none"/>
          </a:ln>
        </p:spPr>
      </p:cxnSp>
      <p:cxnSp>
        <p:nvCxnSpPr>
          <p:cNvPr id="864" name="Google Shape;864;p59"/>
          <p:cNvCxnSpPr>
            <a:stCxn id="848" idx="6"/>
            <a:endCxn id="852" idx="2"/>
          </p:cNvCxnSpPr>
          <p:nvPr/>
        </p:nvCxnSpPr>
        <p:spPr>
          <a:xfrm>
            <a:off x="936825" y="2811575"/>
            <a:ext cx="1065300" cy="407400"/>
          </a:xfrm>
          <a:prstGeom prst="straightConnector1">
            <a:avLst/>
          </a:prstGeom>
          <a:noFill/>
          <a:ln cap="flat" cmpd="sng" w="9525">
            <a:solidFill>
              <a:srgbClr val="BF9000"/>
            </a:solidFill>
            <a:prstDash val="solid"/>
            <a:round/>
            <a:headEnd len="med" w="med" type="none"/>
            <a:tailEnd len="med" w="med" type="none"/>
          </a:ln>
        </p:spPr>
      </p:cxnSp>
      <p:cxnSp>
        <p:nvCxnSpPr>
          <p:cNvPr id="865" name="Google Shape;865;p59"/>
          <p:cNvCxnSpPr>
            <a:stCxn id="848" idx="6"/>
            <a:endCxn id="853" idx="2"/>
          </p:cNvCxnSpPr>
          <p:nvPr/>
        </p:nvCxnSpPr>
        <p:spPr>
          <a:xfrm>
            <a:off x="936825" y="2811575"/>
            <a:ext cx="1065300" cy="1169400"/>
          </a:xfrm>
          <a:prstGeom prst="straightConnector1">
            <a:avLst/>
          </a:prstGeom>
          <a:noFill/>
          <a:ln cap="flat" cmpd="sng" w="9525">
            <a:solidFill>
              <a:srgbClr val="B45F06"/>
            </a:solidFill>
            <a:prstDash val="solid"/>
            <a:round/>
            <a:headEnd len="med" w="med" type="none"/>
            <a:tailEnd len="med" w="med" type="none"/>
          </a:ln>
        </p:spPr>
      </p:cxnSp>
      <p:sp>
        <p:nvSpPr>
          <p:cNvPr id="866" name="Google Shape;866;p59"/>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867" name="Google Shape;867;p59"/>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Layer</a:t>
            </a:r>
            <a:endParaRPr/>
          </a:p>
        </p:txBody>
      </p:sp>
      <p:sp>
        <p:nvSpPr>
          <p:cNvPr id="868" name="Google Shape;868;p59"/>
          <p:cNvSpPr txBox="1"/>
          <p:nvPr/>
        </p:nvSpPr>
        <p:spPr>
          <a:xfrm>
            <a:off x="1358400" y="1945739"/>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0,0</a:t>
            </a:r>
            <a:endParaRPr/>
          </a:p>
        </p:txBody>
      </p:sp>
      <p:sp>
        <p:nvSpPr>
          <p:cNvPr id="869" name="Google Shape;869;p59"/>
          <p:cNvSpPr txBox="1"/>
          <p:nvPr/>
        </p:nvSpPr>
        <p:spPr>
          <a:xfrm>
            <a:off x="1358400" y="4031974"/>
            <a:ext cx="49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w</a:t>
            </a:r>
            <a:r>
              <a:rPr baseline="-25000" lang="en-US">
                <a:solidFill>
                  <a:schemeClr val="dk1"/>
                </a:solidFill>
              </a:rPr>
              <a:t>3,2</a:t>
            </a:r>
            <a:endParaRPr/>
          </a:p>
        </p:txBody>
      </p:sp>
      <p:cxnSp>
        <p:nvCxnSpPr>
          <p:cNvPr id="870" name="Google Shape;870;p59"/>
          <p:cNvCxnSpPr>
            <a:stCxn id="871" idx="3"/>
            <a:endCxn id="872" idx="1"/>
          </p:cNvCxnSpPr>
          <p:nvPr/>
        </p:nvCxnSpPr>
        <p:spPr>
          <a:xfrm>
            <a:off x="7003131" y="3171825"/>
            <a:ext cx="531900" cy="0"/>
          </a:xfrm>
          <a:prstGeom prst="straightConnector1">
            <a:avLst/>
          </a:prstGeom>
          <a:noFill/>
          <a:ln cap="flat" cmpd="sng" w="9525">
            <a:solidFill>
              <a:schemeClr val="dk2"/>
            </a:solidFill>
            <a:prstDash val="solid"/>
            <a:round/>
            <a:headEnd len="med" w="med" type="none"/>
            <a:tailEnd len="med" w="med" type="triangle"/>
          </a:ln>
        </p:spPr>
      </p:cxnSp>
      <p:sp>
        <p:nvSpPr>
          <p:cNvPr id="873" name="Google Shape;873;p59"/>
          <p:cNvSpPr txBox="1"/>
          <p:nvPr/>
        </p:nvSpPr>
        <p:spPr>
          <a:xfrm>
            <a:off x="7072225" y="2797925"/>
            <a:ext cx="403200" cy="46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σ</a:t>
            </a:r>
            <a:endParaRPr/>
          </a:p>
        </p:txBody>
      </p:sp>
      <p:pic>
        <p:nvPicPr>
          <p:cNvPr id="874" name="Google Shape;874;p59"/>
          <p:cNvPicPr preferRelativeResize="0"/>
          <p:nvPr/>
        </p:nvPicPr>
        <p:blipFill>
          <a:blip r:embed="rId3">
            <a:alphaModFix/>
          </a:blip>
          <a:stretch>
            <a:fillRect/>
          </a:stretch>
        </p:blipFill>
        <p:spPr>
          <a:xfrm>
            <a:off x="7535026" y="2876175"/>
            <a:ext cx="1473712" cy="591300"/>
          </a:xfrm>
          <a:prstGeom prst="rect">
            <a:avLst/>
          </a:prstGeom>
          <a:noFill/>
          <a:ln>
            <a:noFill/>
          </a:ln>
        </p:spPr>
      </p:pic>
      <p:pic>
        <p:nvPicPr>
          <p:cNvPr id="875" name="Google Shape;875;p59"/>
          <p:cNvPicPr preferRelativeResize="0"/>
          <p:nvPr/>
        </p:nvPicPr>
        <p:blipFill>
          <a:blip r:embed="rId4">
            <a:alphaModFix/>
          </a:blip>
          <a:stretch>
            <a:fillRect/>
          </a:stretch>
        </p:blipFill>
        <p:spPr>
          <a:xfrm>
            <a:off x="3218200" y="2633475"/>
            <a:ext cx="3794425" cy="111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84" name="Google Shape;84;p15"/>
          <p:cNvPicPr preferRelativeResize="0"/>
          <p:nvPr/>
        </p:nvPicPr>
        <p:blipFill>
          <a:blip r:embed="rId3">
            <a:alphaModFix/>
          </a:blip>
          <a:stretch>
            <a:fillRect/>
          </a:stretch>
        </p:blipFill>
        <p:spPr>
          <a:xfrm>
            <a:off x="152400" y="2207175"/>
            <a:ext cx="2051050" cy="2035075"/>
          </a:xfrm>
          <a:prstGeom prst="rect">
            <a:avLst/>
          </a:prstGeom>
          <a:noFill/>
          <a:ln>
            <a:noFill/>
          </a:ln>
        </p:spPr>
      </p:pic>
      <p:sp>
        <p:nvSpPr>
          <p:cNvPr id="85" name="Google Shape;85;p15"/>
          <p:cNvSpPr/>
          <p:nvPr/>
        </p:nvSpPr>
        <p:spPr>
          <a:xfrm>
            <a:off x="34973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w</a:t>
            </a:r>
            <a:r>
              <a:rPr baseline="-25000" lang="en-US"/>
              <a:t>0</a:t>
            </a:r>
            <a:endParaRPr baseline="-25000"/>
          </a:p>
          <a:p>
            <a:pPr indent="0" lvl="0" marL="0" rtl="0" algn="l">
              <a:lnSpc>
                <a:spcPct val="115000"/>
              </a:lnSpc>
              <a:spcBef>
                <a:spcPts val="0"/>
              </a:spcBef>
              <a:spcAft>
                <a:spcPts val="0"/>
              </a:spcAft>
              <a:buNone/>
            </a:pPr>
            <a:r>
              <a:rPr lang="en-US"/>
              <a:t>w</a:t>
            </a:r>
            <a:r>
              <a:rPr baseline="-25000" lang="en-US"/>
              <a:t>1</a:t>
            </a:r>
            <a:endParaRPr baseline="-25000"/>
          </a:p>
          <a:p>
            <a:pPr indent="0" lvl="0" marL="0" rtl="0" algn="l">
              <a:lnSpc>
                <a:spcPct val="115000"/>
              </a:lnSpc>
              <a:spcBef>
                <a:spcPts val="0"/>
              </a:spcBef>
              <a:spcAft>
                <a:spcPts val="0"/>
              </a:spcAft>
              <a:buNone/>
            </a:pPr>
            <a:r>
              <a:rPr lang="en-US"/>
              <a:t>w</a:t>
            </a:r>
            <a:r>
              <a:rPr baseline="-25000" lang="en-US"/>
              <a:t>2</a:t>
            </a:r>
            <a:endParaRPr baseline="-25000"/>
          </a:p>
          <a:p>
            <a:pPr indent="0" lvl="0" marL="0" rtl="0" algn="l">
              <a:lnSpc>
                <a:spcPct val="115000"/>
              </a:lnSpc>
              <a:spcBef>
                <a:spcPts val="0"/>
              </a:spcBef>
              <a:spcAft>
                <a:spcPts val="0"/>
              </a:spcAft>
              <a:buNone/>
            </a:pPr>
            <a:r>
              <a:rPr lang="en-US"/>
              <a:t>w</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w</a:t>
            </a:r>
            <a:r>
              <a:rPr baseline="-25000" lang="en-US"/>
              <a:t>784</a:t>
            </a:r>
            <a:endParaRPr baseline="-25000"/>
          </a:p>
        </p:txBody>
      </p:sp>
      <p:sp>
        <p:nvSpPr>
          <p:cNvPr id="86" name="Google Shape;86;p15"/>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784</a:t>
            </a:r>
            <a:endParaRPr baseline="-25000"/>
          </a:p>
        </p:txBody>
      </p:sp>
      <p:sp>
        <p:nvSpPr>
          <p:cNvPr id="87" name="Google Shape;87;p15"/>
          <p:cNvSpPr/>
          <p:nvPr/>
        </p:nvSpPr>
        <p:spPr>
          <a:xfrm>
            <a:off x="3219447" y="2901500"/>
            <a:ext cx="226500" cy="3153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5"/>
          <p:cNvPicPr preferRelativeResize="0"/>
          <p:nvPr/>
        </p:nvPicPr>
        <p:blipFill>
          <a:blip r:embed="rId4">
            <a:alphaModFix/>
          </a:blip>
          <a:stretch>
            <a:fillRect/>
          </a:stretch>
        </p:blipFill>
        <p:spPr>
          <a:xfrm>
            <a:off x="4706675" y="2737650"/>
            <a:ext cx="800100" cy="533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Neural Networks Preview</a:t>
            </a:r>
            <a:endParaRPr/>
          </a:p>
        </p:txBody>
      </p:sp>
      <p:sp>
        <p:nvSpPr>
          <p:cNvPr id="882" name="Google Shape;882;p60"/>
          <p:cNvSpPr/>
          <p:nvPr/>
        </p:nvSpPr>
        <p:spPr>
          <a:xfrm>
            <a:off x="345525" y="1753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0</a:t>
            </a:r>
            <a:endParaRPr baseline="-25000"/>
          </a:p>
        </p:txBody>
      </p:sp>
      <p:sp>
        <p:nvSpPr>
          <p:cNvPr id="883" name="Google Shape;883;p60"/>
          <p:cNvSpPr/>
          <p:nvPr/>
        </p:nvSpPr>
        <p:spPr>
          <a:xfrm>
            <a:off x="345525" y="2515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endParaRPr/>
          </a:p>
        </p:txBody>
      </p:sp>
      <p:sp>
        <p:nvSpPr>
          <p:cNvPr id="884" name="Google Shape;884;p60"/>
          <p:cNvSpPr/>
          <p:nvPr/>
        </p:nvSpPr>
        <p:spPr>
          <a:xfrm>
            <a:off x="345525" y="3277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endParaRPr/>
          </a:p>
        </p:txBody>
      </p:sp>
      <p:sp>
        <p:nvSpPr>
          <p:cNvPr id="885" name="Google Shape;885;p60"/>
          <p:cNvSpPr/>
          <p:nvPr/>
        </p:nvSpPr>
        <p:spPr>
          <a:xfrm>
            <a:off x="345525" y="4039925"/>
            <a:ext cx="591300" cy="591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3</a:t>
            </a:r>
            <a:endParaRPr/>
          </a:p>
        </p:txBody>
      </p:sp>
      <p:sp>
        <p:nvSpPr>
          <p:cNvPr id="886" name="Google Shape;886;p60"/>
          <p:cNvSpPr/>
          <p:nvPr/>
        </p:nvSpPr>
        <p:spPr>
          <a:xfrm>
            <a:off x="2002225" y="2161200"/>
            <a:ext cx="591300" cy="5913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h</a:t>
            </a:r>
            <a:r>
              <a:rPr baseline="-25000" lang="en-US">
                <a:solidFill>
                  <a:schemeClr val="dk1"/>
                </a:solidFill>
              </a:rPr>
              <a:t>0</a:t>
            </a:r>
            <a:endParaRPr/>
          </a:p>
        </p:txBody>
      </p:sp>
      <p:sp>
        <p:nvSpPr>
          <p:cNvPr id="887" name="Google Shape;887;p60"/>
          <p:cNvSpPr/>
          <p:nvPr/>
        </p:nvSpPr>
        <p:spPr>
          <a:xfrm>
            <a:off x="2002225" y="2923200"/>
            <a:ext cx="591300" cy="5913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h</a:t>
            </a:r>
            <a:r>
              <a:rPr baseline="-25000" lang="en-US">
                <a:solidFill>
                  <a:schemeClr val="dk1"/>
                </a:solidFill>
              </a:rPr>
              <a:t>1</a:t>
            </a:r>
            <a:endParaRPr/>
          </a:p>
        </p:txBody>
      </p:sp>
      <p:sp>
        <p:nvSpPr>
          <p:cNvPr id="888" name="Google Shape;888;p60"/>
          <p:cNvSpPr/>
          <p:nvPr/>
        </p:nvSpPr>
        <p:spPr>
          <a:xfrm>
            <a:off x="2002225" y="3685200"/>
            <a:ext cx="591300" cy="5913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h</a:t>
            </a:r>
            <a:r>
              <a:rPr baseline="-25000" lang="en-US">
                <a:solidFill>
                  <a:schemeClr val="dk1"/>
                </a:solidFill>
              </a:rPr>
              <a:t>2</a:t>
            </a:r>
            <a:endParaRPr/>
          </a:p>
        </p:txBody>
      </p:sp>
      <p:cxnSp>
        <p:nvCxnSpPr>
          <p:cNvPr id="889" name="Google Shape;889;p60"/>
          <p:cNvCxnSpPr>
            <a:stCxn id="882" idx="6"/>
            <a:endCxn id="886" idx="2"/>
          </p:cNvCxnSpPr>
          <p:nvPr/>
        </p:nvCxnSpPr>
        <p:spPr>
          <a:xfrm>
            <a:off x="936825" y="2049575"/>
            <a:ext cx="1065300" cy="407400"/>
          </a:xfrm>
          <a:prstGeom prst="straightConnector1">
            <a:avLst/>
          </a:prstGeom>
          <a:noFill/>
          <a:ln cap="flat" cmpd="sng" w="9525">
            <a:solidFill>
              <a:srgbClr val="CCCCCC"/>
            </a:solidFill>
            <a:prstDash val="solid"/>
            <a:round/>
            <a:headEnd len="med" w="med" type="none"/>
            <a:tailEnd len="med" w="med" type="none"/>
          </a:ln>
        </p:spPr>
      </p:cxnSp>
      <p:cxnSp>
        <p:nvCxnSpPr>
          <p:cNvPr id="890" name="Google Shape;890;p60"/>
          <p:cNvCxnSpPr>
            <a:stCxn id="882" idx="6"/>
            <a:endCxn id="887" idx="2"/>
          </p:cNvCxnSpPr>
          <p:nvPr/>
        </p:nvCxnSpPr>
        <p:spPr>
          <a:xfrm>
            <a:off x="936825" y="2049575"/>
            <a:ext cx="1065300" cy="1169400"/>
          </a:xfrm>
          <a:prstGeom prst="straightConnector1">
            <a:avLst/>
          </a:prstGeom>
          <a:noFill/>
          <a:ln cap="flat" cmpd="sng" w="9525">
            <a:solidFill>
              <a:srgbClr val="CCCCCC"/>
            </a:solidFill>
            <a:prstDash val="solid"/>
            <a:round/>
            <a:headEnd len="med" w="med" type="none"/>
            <a:tailEnd len="med" w="med" type="none"/>
          </a:ln>
        </p:spPr>
      </p:cxnSp>
      <p:cxnSp>
        <p:nvCxnSpPr>
          <p:cNvPr id="891" name="Google Shape;891;p60"/>
          <p:cNvCxnSpPr>
            <a:stCxn id="882" idx="6"/>
            <a:endCxn id="888" idx="2"/>
          </p:cNvCxnSpPr>
          <p:nvPr/>
        </p:nvCxnSpPr>
        <p:spPr>
          <a:xfrm>
            <a:off x="936825" y="2049575"/>
            <a:ext cx="1065300" cy="1931400"/>
          </a:xfrm>
          <a:prstGeom prst="straightConnector1">
            <a:avLst/>
          </a:prstGeom>
          <a:noFill/>
          <a:ln cap="flat" cmpd="sng" w="9525">
            <a:solidFill>
              <a:srgbClr val="CCCCCC"/>
            </a:solidFill>
            <a:prstDash val="solid"/>
            <a:round/>
            <a:headEnd len="med" w="med" type="none"/>
            <a:tailEnd len="med" w="med" type="none"/>
          </a:ln>
        </p:spPr>
      </p:cxnSp>
      <p:cxnSp>
        <p:nvCxnSpPr>
          <p:cNvPr id="892" name="Google Shape;892;p60"/>
          <p:cNvCxnSpPr>
            <a:stCxn id="883" idx="6"/>
            <a:endCxn id="886" idx="2"/>
          </p:cNvCxnSpPr>
          <p:nvPr/>
        </p:nvCxnSpPr>
        <p:spPr>
          <a:xfrm flipH="1" rot="10800000">
            <a:off x="936825" y="2456975"/>
            <a:ext cx="1065300" cy="354600"/>
          </a:xfrm>
          <a:prstGeom prst="straightConnector1">
            <a:avLst/>
          </a:prstGeom>
          <a:noFill/>
          <a:ln cap="flat" cmpd="sng" w="9525">
            <a:solidFill>
              <a:srgbClr val="CCCCCC"/>
            </a:solidFill>
            <a:prstDash val="solid"/>
            <a:round/>
            <a:headEnd len="med" w="med" type="none"/>
            <a:tailEnd len="med" w="med" type="none"/>
          </a:ln>
        </p:spPr>
      </p:cxnSp>
      <p:cxnSp>
        <p:nvCxnSpPr>
          <p:cNvPr id="893" name="Google Shape;893;p60"/>
          <p:cNvCxnSpPr>
            <a:stCxn id="884" idx="6"/>
            <a:endCxn id="886" idx="2"/>
          </p:cNvCxnSpPr>
          <p:nvPr/>
        </p:nvCxnSpPr>
        <p:spPr>
          <a:xfrm flipH="1" rot="10800000">
            <a:off x="936825" y="2456975"/>
            <a:ext cx="1065300" cy="1116600"/>
          </a:xfrm>
          <a:prstGeom prst="straightConnector1">
            <a:avLst/>
          </a:prstGeom>
          <a:noFill/>
          <a:ln cap="flat" cmpd="sng" w="9525">
            <a:solidFill>
              <a:srgbClr val="CCCCCC"/>
            </a:solidFill>
            <a:prstDash val="solid"/>
            <a:round/>
            <a:headEnd len="med" w="med" type="none"/>
            <a:tailEnd len="med" w="med" type="none"/>
          </a:ln>
        </p:spPr>
      </p:cxnSp>
      <p:cxnSp>
        <p:nvCxnSpPr>
          <p:cNvPr id="894" name="Google Shape;894;p60"/>
          <p:cNvCxnSpPr>
            <a:stCxn id="885" idx="6"/>
            <a:endCxn id="886" idx="2"/>
          </p:cNvCxnSpPr>
          <p:nvPr/>
        </p:nvCxnSpPr>
        <p:spPr>
          <a:xfrm flipH="1" rot="10800000">
            <a:off x="936825" y="2456975"/>
            <a:ext cx="1065300" cy="1878600"/>
          </a:xfrm>
          <a:prstGeom prst="straightConnector1">
            <a:avLst/>
          </a:prstGeom>
          <a:noFill/>
          <a:ln cap="flat" cmpd="sng" w="9525">
            <a:solidFill>
              <a:srgbClr val="CCCCCC"/>
            </a:solidFill>
            <a:prstDash val="solid"/>
            <a:round/>
            <a:headEnd len="med" w="med" type="none"/>
            <a:tailEnd len="med" w="med" type="none"/>
          </a:ln>
        </p:spPr>
      </p:cxnSp>
      <p:cxnSp>
        <p:nvCxnSpPr>
          <p:cNvPr id="895" name="Google Shape;895;p60"/>
          <p:cNvCxnSpPr>
            <a:stCxn id="885" idx="6"/>
            <a:endCxn id="887" idx="2"/>
          </p:cNvCxnSpPr>
          <p:nvPr/>
        </p:nvCxnSpPr>
        <p:spPr>
          <a:xfrm flipH="1" rot="10800000">
            <a:off x="936825" y="3218975"/>
            <a:ext cx="1065300" cy="1116600"/>
          </a:xfrm>
          <a:prstGeom prst="straightConnector1">
            <a:avLst/>
          </a:prstGeom>
          <a:noFill/>
          <a:ln cap="flat" cmpd="sng" w="9525">
            <a:solidFill>
              <a:srgbClr val="CCCCCC"/>
            </a:solidFill>
            <a:prstDash val="solid"/>
            <a:round/>
            <a:headEnd len="med" w="med" type="none"/>
            <a:tailEnd len="med" w="med" type="none"/>
          </a:ln>
        </p:spPr>
      </p:cxnSp>
      <p:cxnSp>
        <p:nvCxnSpPr>
          <p:cNvPr id="896" name="Google Shape;896;p60"/>
          <p:cNvCxnSpPr>
            <a:stCxn id="885" idx="6"/>
            <a:endCxn id="888" idx="2"/>
          </p:cNvCxnSpPr>
          <p:nvPr/>
        </p:nvCxnSpPr>
        <p:spPr>
          <a:xfrm flipH="1" rot="10800000">
            <a:off x="936825" y="3980975"/>
            <a:ext cx="1065300" cy="354600"/>
          </a:xfrm>
          <a:prstGeom prst="straightConnector1">
            <a:avLst/>
          </a:prstGeom>
          <a:noFill/>
          <a:ln cap="flat" cmpd="sng" w="9525">
            <a:solidFill>
              <a:srgbClr val="CCCCCC"/>
            </a:solidFill>
            <a:prstDash val="solid"/>
            <a:round/>
            <a:headEnd len="med" w="med" type="none"/>
            <a:tailEnd len="med" w="med" type="none"/>
          </a:ln>
        </p:spPr>
      </p:cxnSp>
      <p:cxnSp>
        <p:nvCxnSpPr>
          <p:cNvPr id="897" name="Google Shape;897;p60"/>
          <p:cNvCxnSpPr>
            <a:stCxn id="884" idx="6"/>
            <a:endCxn id="887" idx="2"/>
          </p:cNvCxnSpPr>
          <p:nvPr/>
        </p:nvCxnSpPr>
        <p:spPr>
          <a:xfrm flipH="1" rot="10800000">
            <a:off x="936825" y="3218975"/>
            <a:ext cx="1065300" cy="354600"/>
          </a:xfrm>
          <a:prstGeom prst="straightConnector1">
            <a:avLst/>
          </a:prstGeom>
          <a:noFill/>
          <a:ln cap="flat" cmpd="sng" w="9525">
            <a:solidFill>
              <a:srgbClr val="CCCCCC"/>
            </a:solidFill>
            <a:prstDash val="solid"/>
            <a:round/>
            <a:headEnd len="med" w="med" type="none"/>
            <a:tailEnd len="med" w="med" type="none"/>
          </a:ln>
        </p:spPr>
      </p:cxnSp>
      <p:cxnSp>
        <p:nvCxnSpPr>
          <p:cNvPr id="898" name="Google Shape;898;p60"/>
          <p:cNvCxnSpPr>
            <a:endCxn id="888" idx="2"/>
          </p:cNvCxnSpPr>
          <p:nvPr/>
        </p:nvCxnSpPr>
        <p:spPr>
          <a:xfrm>
            <a:off x="936925" y="3573450"/>
            <a:ext cx="1065300" cy="407400"/>
          </a:xfrm>
          <a:prstGeom prst="straightConnector1">
            <a:avLst/>
          </a:prstGeom>
          <a:noFill/>
          <a:ln cap="flat" cmpd="sng" w="9525">
            <a:solidFill>
              <a:srgbClr val="CCCCCC"/>
            </a:solidFill>
            <a:prstDash val="solid"/>
            <a:round/>
            <a:headEnd len="med" w="med" type="none"/>
            <a:tailEnd len="med" w="med" type="none"/>
          </a:ln>
        </p:spPr>
      </p:cxnSp>
      <p:cxnSp>
        <p:nvCxnSpPr>
          <p:cNvPr id="899" name="Google Shape;899;p60"/>
          <p:cNvCxnSpPr>
            <a:stCxn id="883" idx="6"/>
            <a:endCxn id="887" idx="2"/>
          </p:cNvCxnSpPr>
          <p:nvPr/>
        </p:nvCxnSpPr>
        <p:spPr>
          <a:xfrm>
            <a:off x="936825" y="2811575"/>
            <a:ext cx="1065300" cy="407400"/>
          </a:xfrm>
          <a:prstGeom prst="straightConnector1">
            <a:avLst/>
          </a:prstGeom>
          <a:noFill/>
          <a:ln cap="flat" cmpd="sng" w="9525">
            <a:solidFill>
              <a:srgbClr val="CCCCCC"/>
            </a:solidFill>
            <a:prstDash val="solid"/>
            <a:round/>
            <a:headEnd len="med" w="med" type="none"/>
            <a:tailEnd len="med" w="med" type="none"/>
          </a:ln>
        </p:spPr>
      </p:cxnSp>
      <p:cxnSp>
        <p:nvCxnSpPr>
          <p:cNvPr id="900" name="Google Shape;900;p60"/>
          <p:cNvCxnSpPr>
            <a:stCxn id="883" idx="6"/>
            <a:endCxn id="888" idx="2"/>
          </p:cNvCxnSpPr>
          <p:nvPr/>
        </p:nvCxnSpPr>
        <p:spPr>
          <a:xfrm>
            <a:off x="936825" y="2811575"/>
            <a:ext cx="1065300" cy="1169400"/>
          </a:xfrm>
          <a:prstGeom prst="straightConnector1">
            <a:avLst/>
          </a:prstGeom>
          <a:noFill/>
          <a:ln cap="flat" cmpd="sng" w="9525">
            <a:solidFill>
              <a:srgbClr val="CCCCCC"/>
            </a:solidFill>
            <a:prstDash val="solid"/>
            <a:round/>
            <a:headEnd len="med" w="med" type="none"/>
            <a:tailEnd len="med" w="med" type="none"/>
          </a:ln>
        </p:spPr>
      </p:cxnSp>
      <p:sp>
        <p:nvSpPr>
          <p:cNvPr id="901" name="Google Shape;901;p60"/>
          <p:cNvSpPr txBox="1"/>
          <p:nvPr/>
        </p:nvSpPr>
        <p:spPr>
          <a:xfrm>
            <a:off x="276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 Layer</a:t>
            </a:r>
            <a:endParaRPr/>
          </a:p>
        </p:txBody>
      </p:sp>
      <p:sp>
        <p:nvSpPr>
          <p:cNvPr id="902" name="Google Shape;902;p60"/>
          <p:cNvSpPr txBox="1"/>
          <p:nvPr/>
        </p:nvSpPr>
        <p:spPr>
          <a:xfrm>
            <a:off x="17040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Hidden Layer</a:t>
            </a:r>
            <a:endParaRPr/>
          </a:p>
        </p:txBody>
      </p:sp>
      <p:sp>
        <p:nvSpPr>
          <p:cNvPr id="903" name="Google Shape;903;p60"/>
          <p:cNvSpPr txBox="1"/>
          <p:nvPr/>
        </p:nvSpPr>
        <p:spPr>
          <a:xfrm>
            <a:off x="3151800" y="1261250"/>
            <a:ext cx="13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a:t>
            </a:r>
            <a:r>
              <a:rPr lang="en-US"/>
              <a:t> Layer</a:t>
            </a:r>
            <a:endParaRPr/>
          </a:p>
        </p:txBody>
      </p:sp>
      <p:sp>
        <p:nvSpPr>
          <p:cNvPr id="904" name="Google Shape;904;p60"/>
          <p:cNvSpPr/>
          <p:nvPr/>
        </p:nvSpPr>
        <p:spPr>
          <a:xfrm>
            <a:off x="3373825" y="2161200"/>
            <a:ext cx="591300" cy="591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0</a:t>
            </a:r>
            <a:endParaRPr/>
          </a:p>
        </p:txBody>
      </p:sp>
      <p:sp>
        <p:nvSpPr>
          <p:cNvPr id="905" name="Google Shape;905;p60"/>
          <p:cNvSpPr/>
          <p:nvPr/>
        </p:nvSpPr>
        <p:spPr>
          <a:xfrm>
            <a:off x="3373825" y="2923200"/>
            <a:ext cx="591300" cy="5913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1</a:t>
            </a:r>
            <a:endParaRPr/>
          </a:p>
        </p:txBody>
      </p:sp>
      <p:sp>
        <p:nvSpPr>
          <p:cNvPr id="906" name="Google Shape;906;p60"/>
          <p:cNvSpPr/>
          <p:nvPr/>
        </p:nvSpPr>
        <p:spPr>
          <a:xfrm>
            <a:off x="3373825" y="3685200"/>
            <a:ext cx="591300" cy="5913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y</a:t>
            </a:r>
            <a:r>
              <a:rPr baseline="-25000" lang="en-US">
                <a:solidFill>
                  <a:schemeClr val="dk1"/>
                </a:solidFill>
              </a:rPr>
              <a:t>2</a:t>
            </a:r>
            <a:endParaRPr/>
          </a:p>
        </p:txBody>
      </p:sp>
      <p:cxnSp>
        <p:nvCxnSpPr>
          <p:cNvPr id="907" name="Google Shape;907;p60"/>
          <p:cNvCxnSpPr>
            <a:stCxn id="886" idx="6"/>
            <a:endCxn id="904" idx="2"/>
          </p:cNvCxnSpPr>
          <p:nvPr/>
        </p:nvCxnSpPr>
        <p:spPr>
          <a:xfrm>
            <a:off x="2593525" y="2456850"/>
            <a:ext cx="780300" cy="0"/>
          </a:xfrm>
          <a:prstGeom prst="straightConnector1">
            <a:avLst/>
          </a:prstGeom>
          <a:noFill/>
          <a:ln cap="flat" cmpd="sng" w="9525">
            <a:solidFill>
              <a:srgbClr val="38761D"/>
            </a:solidFill>
            <a:prstDash val="solid"/>
            <a:round/>
            <a:headEnd len="med" w="med" type="none"/>
            <a:tailEnd len="med" w="med" type="none"/>
          </a:ln>
        </p:spPr>
      </p:cxnSp>
      <p:cxnSp>
        <p:nvCxnSpPr>
          <p:cNvPr id="908" name="Google Shape;908;p60"/>
          <p:cNvCxnSpPr>
            <a:stCxn id="886" idx="6"/>
            <a:endCxn id="905" idx="2"/>
          </p:cNvCxnSpPr>
          <p:nvPr/>
        </p:nvCxnSpPr>
        <p:spPr>
          <a:xfrm>
            <a:off x="2593525" y="2456850"/>
            <a:ext cx="780300" cy="762000"/>
          </a:xfrm>
          <a:prstGeom prst="straightConnector1">
            <a:avLst/>
          </a:prstGeom>
          <a:noFill/>
          <a:ln cap="flat" cmpd="sng" w="9525">
            <a:solidFill>
              <a:srgbClr val="BF9000"/>
            </a:solidFill>
            <a:prstDash val="solid"/>
            <a:round/>
            <a:headEnd len="med" w="med" type="none"/>
            <a:tailEnd len="med" w="med" type="none"/>
          </a:ln>
        </p:spPr>
      </p:cxnSp>
      <p:cxnSp>
        <p:nvCxnSpPr>
          <p:cNvPr id="909" name="Google Shape;909;p60"/>
          <p:cNvCxnSpPr>
            <a:stCxn id="886" idx="6"/>
            <a:endCxn id="906" idx="2"/>
          </p:cNvCxnSpPr>
          <p:nvPr/>
        </p:nvCxnSpPr>
        <p:spPr>
          <a:xfrm>
            <a:off x="2593525" y="2456850"/>
            <a:ext cx="780300" cy="1524000"/>
          </a:xfrm>
          <a:prstGeom prst="straightConnector1">
            <a:avLst/>
          </a:prstGeom>
          <a:noFill/>
          <a:ln cap="flat" cmpd="sng" w="9525">
            <a:solidFill>
              <a:srgbClr val="B45F06"/>
            </a:solidFill>
            <a:prstDash val="solid"/>
            <a:round/>
            <a:headEnd len="med" w="med" type="none"/>
            <a:tailEnd len="med" w="med" type="none"/>
          </a:ln>
        </p:spPr>
      </p:cxnSp>
      <p:cxnSp>
        <p:nvCxnSpPr>
          <p:cNvPr id="910" name="Google Shape;910;p60"/>
          <p:cNvCxnSpPr>
            <a:stCxn id="887" idx="6"/>
            <a:endCxn id="904" idx="2"/>
          </p:cNvCxnSpPr>
          <p:nvPr/>
        </p:nvCxnSpPr>
        <p:spPr>
          <a:xfrm flipH="1" rot="10800000">
            <a:off x="2593525" y="2456850"/>
            <a:ext cx="780300" cy="762000"/>
          </a:xfrm>
          <a:prstGeom prst="straightConnector1">
            <a:avLst/>
          </a:prstGeom>
          <a:noFill/>
          <a:ln cap="flat" cmpd="sng" w="9525">
            <a:solidFill>
              <a:srgbClr val="38761D"/>
            </a:solidFill>
            <a:prstDash val="solid"/>
            <a:round/>
            <a:headEnd len="med" w="med" type="none"/>
            <a:tailEnd len="med" w="med" type="none"/>
          </a:ln>
        </p:spPr>
      </p:cxnSp>
      <p:cxnSp>
        <p:nvCxnSpPr>
          <p:cNvPr id="911" name="Google Shape;911;p60"/>
          <p:cNvCxnSpPr>
            <a:stCxn id="887" idx="6"/>
            <a:endCxn id="905" idx="2"/>
          </p:cNvCxnSpPr>
          <p:nvPr/>
        </p:nvCxnSpPr>
        <p:spPr>
          <a:xfrm>
            <a:off x="2593525" y="3218850"/>
            <a:ext cx="780300" cy="0"/>
          </a:xfrm>
          <a:prstGeom prst="straightConnector1">
            <a:avLst/>
          </a:prstGeom>
          <a:noFill/>
          <a:ln cap="flat" cmpd="sng" w="9525">
            <a:solidFill>
              <a:srgbClr val="BF9000"/>
            </a:solidFill>
            <a:prstDash val="solid"/>
            <a:round/>
            <a:headEnd len="med" w="med" type="none"/>
            <a:tailEnd len="med" w="med" type="none"/>
          </a:ln>
        </p:spPr>
      </p:cxnSp>
      <p:cxnSp>
        <p:nvCxnSpPr>
          <p:cNvPr id="912" name="Google Shape;912;p60"/>
          <p:cNvCxnSpPr>
            <a:stCxn id="887" idx="6"/>
            <a:endCxn id="906" idx="2"/>
          </p:cNvCxnSpPr>
          <p:nvPr/>
        </p:nvCxnSpPr>
        <p:spPr>
          <a:xfrm>
            <a:off x="2593525" y="3218850"/>
            <a:ext cx="780300" cy="762000"/>
          </a:xfrm>
          <a:prstGeom prst="straightConnector1">
            <a:avLst/>
          </a:prstGeom>
          <a:noFill/>
          <a:ln cap="flat" cmpd="sng" w="9525">
            <a:solidFill>
              <a:srgbClr val="B45F06"/>
            </a:solidFill>
            <a:prstDash val="solid"/>
            <a:round/>
            <a:headEnd len="med" w="med" type="none"/>
            <a:tailEnd len="med" w="med" type="none"/>
          </a:ln>
        </p:spPr>
      </p:cxnSp>
      <p:cxnSp>
        <p:nvCxnSpPr>
          <p:cNvPr id="913" name="Google Shape;913;p60"/>
          <p:cNvCxnSpPr>
            <a:stCxn id="888" idx="6"/>
            <a:endCxn id="904" idx="2"/>
          </p:cNvCxnSpPr>
          <p:nvPr/>
        </p:nvCxnSpPr>
        <p:spPr>
          <a:xfrm flipH="1" rot="10800000">
            <a:off x="2593525" y="2456850"/>
            <a:ext cx="780300" cy="1524000"/>
          </a:xfrm>
          <a:prstGeom prst="straightConnector1">
            <a:avLst/>
          </a:prstGeom>
          <a:noFill/>
          <a:ln cap="flat" cmpd="sng" w="9525">
            <a:solidFill>
              <a:srgbClr val="38761D"/>
            </a:solidFill>
            <a:prstDash val="solid"/>
            <a:round/>
            <a:headEnd len="med" w="med" type="none"/>
            <a:tailEnd len="med" w="med" type="none"/>
          </a:ln>
        </p:spPr>
      </p:cxnSp>
      <p:cxnSp>
        <p:nvCxnSpPr>
          <p:cNvPr id="914" name="Google Shape;914;p60"/>
          <p:cNvCxnSpPr>
            <a:stCxn id="888" idx="6"/>
            <a:endCxn id="905" idx="2"/>
          </p:cNvCxnSpPr>
          <p:nvPr/>
        </p:nvCxnSpPr>
        <p:spPr>
          <a:xfrm flipH="1" rot="10800000">
            <a:off x="2593525" y="3218850"/>
            <a:ext cx="780300" cy="762000"/>
          </a:xfrm>
          <a:prstGeom prst="straightConnector1">
            <a:avLst/>
          </a:prstGeom>
          <a:noFill/>
          <a:ln cap="flat" cmpd="sng" w="9525">
            <a:solidFill>
              <a:srgbClr val="BF9000"/>
            </a:solidFill>
            <a:prstDash val="solid"/>
            <a:round/>
            <a:headEnd len="med" w="med" type="none"/>
            <a:tailEnd len="med" w="med" type="none"/>
          </a:ln>
        </p:spPr>
      </p:cxnSp>
      <p:cxnSp>
        <p:nvCxnSpPr>
          <p:cNvPr id="915" name="Google Shape;915;p60"/>
          <p:cNvCxnSpPr>
            <a:stCxn id="888" idx="6"/>
            <a:endCxn id="906" idx="2"/>
          </p:cNvCxnSpPr>
          <p:nvPr/>
        </p:nvCxnSpPr>
        <p:spPr>
          <a:xfrm>
            <a:off x="2593525" y="3980850"/>
            <a:ext cx="780300" cy="0"/>
          </a:xfrm>
          <a:prstGeom prst="straightConnector1">
            <a:avLst/>
          </a:prstGeom>
          <a:noFill/>
          <a:ln cap="flat" cmpd="sng" w="9525">
            <a:solidFill>
              <a:srgbClr val="B45F06"/>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1"/>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Network Graphs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2"/>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Linear Model Limitations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6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Does the Model Know?</a:t>
            </a:r>
            <a:endParaRPr/>
          </a:p>
        </p:txBody>
      </p:sp>
      <p:sp>
        <p:nvSpPr>
          <p:cNvPr id="932" name="Google Shape;932;p63"/>
          <p:cNvSpPr txBox="1"/>
          <p:nvPr/>
        </p:nvSpPr>
        <p:spPr>
          <a:xfrm>
            <a:off x="457200" y="1447800"/>
            <a:ext cx="5907600" cy="1128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50">
                <a:solidFill>
                  <a:schemeClr val="dk1"/>
                </a:solidFill>
                <a:highlight>
                  <a:srgbClr val="FFFFFE"/>
                </a:highlight>
                <a:latin typeface="Courier New"/>
                <a:ea typeface="Courier New"/>
                <a:cs typeface="Courier New"/>
                <a:sym typeface="Courier New"/>
              </a:rPr>
              <a:t>weights, bias = model.layers[</a:t>
            </a:r>
            <a:r>
              <a:rPr lang="en-US" sz="1650">
                <a:solidFill>
                  <a:srgbClr val="09885A"/>
                </a:solidFill>
                <a:highlight>
                  <a:srgbClr val="FFFFFE"/>
                </a:highlight>
                <a:latin typeface="Courier New"/>
                <a:ea typeface="Courier New"/>
                <a:cs typeface="Courier New"/>
                <a:sym typeface="Courier New"/>
              </a:rPr>
              <a:t>1</a:t>
            </a:r>
            <a:r>
              <a:rPr lang="en-US" sz="1650">
                <a:solidFill>
                  <a:schemeClr val="dk1"/>
                </a:solidFill>
                <a:highlight>
                  <a:srgbClr val="FFFFFE"/>
                </a:highlight>
                <a:latin typeface="Courier New"/>
                <a:ea typeface="Courier New"/>
                <a:cs typeface="Courier New"/>
                <a:sym typeface="Courier New"/>
              </a:rPr>
              <a:t>].get_weights()</a:t>
            </a:r>
            <a:endParaRPr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650">
                <a:solidFill>
                  <a:schemeClr val="dk1"/>
                </a:solidFill>
                <a:highlight>
                  <a:srgbClr val="FFFFFE"/>
                </a:highlight>
                <a:latin typeface="Courier New"/>
                <a:ea typeface="Courier New"/>
                <a:cs typeface="Courier New"/>
                <a:sym typeface="Courier New"/>
              </a:rPr>
              <a:t>for i in range(10):</a:t>
            </a:r>
            <a:endParaRPr sz="1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650">
                <a:solidFill>
                  <a:schemeClr val="dk1"/>
                </a:solidFill>
                <a:highlight>
                  <a:srgbClr val="FFFFFE"/>
                </a:highlight>
                <a:latin typeface="Courier New"/>
                <a:ea typeface="Courier New"/>
                <a:cs typeface="Courier New"/>
                <a:sym typeface="Courier New"/>
              </a:rPr>
              <a:t>  plt.imshow(weights[:,i].reshape(</a:t>
            </a:r>
            <a:r>
              <a:rPr lang="en-US" sz="1650">
                <a:solidFill>
                  <a:srgbClr val="09885A"/>
                </a:solidFill>
                <a:highlight>
                  <a:srgbClr val="FFFFFE"/>
                </a:highlight>
                <a:latin typeface="Courier New"/>
                <a:ea typeface="Courier New"/>
                <a:cs typeface="Courier New"/>
                <a:sym typeface="Courier New"/>
              </a:rPr>
              <a:t>28</a:t>
            </a:r>
            <a:r>
              <a:rPr lang="en-US" sz="1650">
                <a:solidFill>
                  <a:schemeClr val="dk1"/>
                </a:solidFill>
                <a:highlight>
                  <a:srgbClr val="FFFFFE"/>
                </a:highlight>
                <a:latin typeface="Courier New"/>
                <a:ea typeface="Courier New"/>
                <a:cs typeface="Courier New"/>
                <a:sym typeface="Courier New"/>
              </a:rPr>
              <a:t>,</a:t>
            </a:r>
            <a:r>
              <a:rPr lang="en-US" sz="1650">
                <a:solidFill>
                  <a:srgbClr val="09885A"/>
                </a:solidFill>
                <a:highlight>
                  <a:srgbClr val="FFFFFE"/>
                </a:highlight>
                <a:latin typeface="Courier New"/>
                <a:ea typeface="Courier New"/>
                <a:cs typeface="Courier New"/>
                <a:sym typeface="Courier New"/>
              </a:rPr>
              <a:t>28</a:t>
            </a:r>
            <a:r>
              <a:rPr lang="en-US" sz="1650">
                <a:solidFill>
                  <a:schemeClr val="dk1"/>
                </a:solidFill>
                <a:highlight>
                  <a:srgbClr val="FFFFFE"/>
                </a:highlight>
                <a:latin typeface="Courier New"/>
                <a:ea typeface="Courier New"/>
                <a:cs typeface="Courier New"/>
                <a:sym typeface="Courier New"/>
              </a:rPr>
              <a:t>))</a:t>
            </a:r>
            <a:endParaRPr sz="16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6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Does the Model Know?</a:t>
            </a:r>
            <a:endParaRPr/>
          </a:p>
        </p:txBody>
      </p:sp>
      <p:pic>
        <p:nvPicPr>
          <p:cNvPr id="939" name="Google Shape;939;p64"/>
          <p:cNvPicPr preferRelativeResize="0"/>
          <p:nvPr/>
        </p:nvPicPr>
        <p:blipFill>
          <a:blip r:embed="rId3">
            <a:alphaModFix/>
          </a:blip>
          <a:stretch>
            <a:fillRect/>
          </a:stretch>
        </p:blipFill>
        <p:spPr>
          <a:xfrm>
            <a:off x="1645525" y="1885950"/>
            <a:ext cx="7370876" cy="3177525"/>
          </a:xfrm>
          <a:prstGeom prst="rect">
            <a:avLst/>
          </a:prstGeom>
          <a:noFill/>
          <a:ln>
            <a:noFill/>
          </a:ln>
        </p:spPr>
      </p:pic>
      <p:sp>
        <p:nvSpPr>
          <p:cNvPr id="940" name="Google Shape;940;p64"/>
          <p:cNvSpPr txBox="1"/>
          <p:nvPr/>
        </p:nvSpPr>
        <p:spPr>
          <a:xfrm>
            <a:off x="152400" y="1066800"/>
            <a:ext cx="3808800" cy="785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weights, bias = model.layers[</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].get_weights()</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for i in range(10):</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  plt.imshow(weights[:,i].reshape(</a:t>
            </a:r>
            <a:r>
              <a:rPr lang="en-US" sz="1050">
                <a:solidFill>
                  <a:srgbClr val="09885A"/>
                </a:solidFill>
                <a:highlight>
                  <a:srgbClr val="FFFFFE"/>
                </a:highlight>
                <a:latin typeface="Courier New"/>
                <a:ea typeface="Courier New"/>
                <a:cs typeface="Courier New"/>
                <a:sym typeface="Courier New"/>
              </a:rPr>
              <a:t>28</a:t>
            </a:r>
            <a:r>
              <a:rPr lang="en-US" sz="1050">
                <a:solidFill>
                  <a:schemeClr val="dk1"/>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28</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Linear Models for Images</a:t>
            </a:r>
            <a:endParaRPr/>
          </a:p>
        </p:txBody>
      </p:sp>
      <p:sp>
        <p:nvSpPr>
          <p:cNvPr id="947" name="Google Shape;947;p65"/>
          <p:cNvSpPr txBox="1"/>
          <p:nvPr/>
        </p:nvSpPr>
        <p:spPr>
          <a:xfrm>
            <a:off x="311700" y="1457275"/>
            <a:ext cx="4181700" cy="32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Google Sans"/>
              <a:buChar char="●"/>
            </a:pPr>
            <a:r>
              <a:rPr lang="en-US" sz="1800"/>
              <a:t>Sensitive to size, color, orientation</a:t>
            </a:r>
            <a:endParaRPr sz="1800"/>
          </a:p>
          <a:p>
            <a:pPr indent="-342900" lvl="0" marL="457200" rtl="0" algn="l">
              <a:lnSpc>
                <a:spcPct val="115000"/>
              </a:lnSpc>
              <a:spcBef>
                <a:spcPts val="1000"/>
              </a:spcBef>
              <a:spcAft>
                <a:spcPts val="0"/>
              </a:spcAft>
              <a:buClr>
                <a:srgbClr val="000000"/>
              </a:buClr>
              <a:buSzPts val="1800"/>
              <a:buFont typeface="Google Sans"/>
              <a:buChar char="●"/>
            </a:pPr>
            <a:r>
              <a:rPr lang="en-US" sz="1800"/>
              <a:t>No concept of edges</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No concept of structure -- relation between pixels</a:t>
            </a:r>
            <a:endParaRPr sz="1800"/>
          </a:p>
        </p:txBody>
      </p:sp>
      <p:pic>
        <p:nvPicPr>
          <p:cNvPr id="948" name="Google Shape;948;p65"/>
          <p:cNvPicPr preferRelativeResize="0"/>
          <p:nvPr/>
        </p:nvPicPr>
        <p:blipFill>
          <a:blip r:embed="rId3">
            <a:alphaModFix/>
          </a:blip>
          <a:stretch>
            <a:fillRect/>
          </a:stretch>
        </p:blipFill>
        <p:spPr>
          <a:xfrm>
            <a:off x="5544625" y="1296050"/>
            <a:ext cx="3139775" cy="3314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Edge Detection</a:t>
            </a:r>
            <a:endParaRPr/>
          </a:p>
        </p:txBody>
      </p:sp>
      <p:pic>
        <p:nvPicPr>
          <p:cNvPr id="955" name="Google Shape;955;p66"/>
          <p:cNvPicPr preferRelativeResize="0"/>
          <p:nvPr/>
        </p:nvPicPr>
        <p:blipFill>
          <a:blip r:embed="rId3">
            <a:alphaModFix/>
          </a:blip>
          <a:stretch>
            <a:fillRect/>
          </a:stretch>
        </p:blipFill>
        <p:spPr>
          <a:xfrm>
            <a:off x="5994599" y="1251400"/>
            <a:ext cx="2692202" cy="1798576"/>
          </a:xfrm>
          <a:prstGeom prst="rect">
            <a:avLst/>
          </a:prstGeom>
          <a:noFill/>
          <a:ln>
            <a:noFill/>
          </a:ln>
        </p:spPr>
      </p:pic>
      <p:pic>
        <p:nvPicPr>
          <p:cNvPr id="956" name="Google Shape;956;p66"/>
          <p:cNvPicPr preferRelativeResize="0"/>
          <p:nvPr/>
        </p:nvPicPr>
        <p:blipFill>
          <a:blip r:embed="rId4">
            <a:alphaModFix/>
          </a:blip>
          <a:stretch>
            <a:fillRect/>
          </a:stretch>
        </p:blipFill>
        <p:spPr>
          <a:xfrm>
            <a:off x="5994596" y="3049975"/>
            <a:ext cx="2692198" cy="1798601"/>
          </a:xfrm>
          <a:prstGeom prst="rect">
            <a:avLst/>
          </a:prstGeom>
          <a:noFill/>
          <a:ln>
            <a:noFill/>
          </a:ln>
        </p:spPr>
      </p:pic>
      <p:sp>
        <p:nvSpPr>
          <p:cNvPr id="957" name="Google Shape;957;p66"/>
          <p:cNvSpPr txBox="1"/>
          <p:nvPr/>
        </p:nvSpPr>
        <p:spPr>
          <a:xfrm>
            <a:off x="311700" y="1457275"/>
            <a:ext cx="4181700" cy="32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Google Sans"/>
              <a:buChar char="●"/>
            </a:pPr>
            <a:r>
              <a:rPr lang="en-US" sz="1800"/>
              <a:t>Find sharp changes in pixel intensity</a:t>
            </a:r>
            <a:endParaRPr sz="1800"/>
          </a:p>
          <a:p>
            <a:pPr indent="-342900" lvl="0" marL="457200" rtl="0" algn="l">
              <a:lnSpc>
                <a:spcPct val="115000"/>
              </a:lnSpc>
              <a:spcBef>
                <a:spcPts val="1000"/>
              </a:spcBef>
              <a:spcAft>
                <a:spcPts val="0"/>
              </a:spcAft>
              <a:buClr>
                <a:srgbClr val="595959"/>
              </a:buClr>
              <a:buSzPts val="1800"/>
              <a:buFont typeface="Google Sans"/>
              <a:buChar char="●"/>
            </a:pPr>
            <a:r>
              <a:rPr lang="en-US" sz="1800"/>
              <a:t>This is a (spatial) gradient</a:t>
            </a:r>
            <a:endParaRPr sz="1800"/>
          </a:p>
          <a:p>
            <a:pPr indent="-342900" lvl="0" marL="457200" rtl="0" algn="l">
              <a:lnSpc>
                <a:spcPct val="115000"/>
              </a:lnSpc>
              <a:spcBef>
                <a:spcPts val="1000"/>
              </a:spcBef>
              <a:spcAft>
                <a:spcPts val="1000"/>
              </a:spcAft>
              <a:buClr>
                <a:srgbClr val="595959"/>
              </a:buClr>
              <a:buSzPts val="1800"/>
              <a:buFont typeface="Google Sans"/>
              <a:buChar char="●"/>
            </a:pPr>
            <a:r>
              <a:rPr lang="en-US" sz="1800"/>
              <a:t>The gradient computation can be approximated by a special computation -- a </a:t>
            </a:r>
            <a:r>
              <a:rPr i="1" lang="en-US" sz="1800"/>
              <a:t>convolution</a:t>
            </a:r>
            <a:r>
              <a:rPr lang="en-US" sz="1800"/>
              <a:t>.</a:t>
            </a:r>
            <a:endParaRPr sz="1800"/>
          </a:p>
        </p:txBody>
      </p:sp>
      <p:sp>
        <p:nvSpPr>
          <p:cNvPr id="958" name="Google Shape;958;p66"/>
          <p:cNvSpPr txBox="1"/>
          <p:nvPr/>
        </p:nvSpPr>
        <p:spPr>
          <a:xfrm>
            <a:off x="9488875" y="4049775"/>
            <a:ext cx="17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Convolution, Briefly</a:t>
            </a:r>
            <a:endParaRPr/>
          </a:p>
        </p:txBody>
      </p:sp>
      <p:pic>
        <p:nvPicPr>
          <p:cNvPr id="965" name="Google Shape;965;p67"/>
          <p:cNvPicPr preferRelativeResize="0"/>
          <p:nvPr/>
        </p:nvPicPr>
        <p:blipFill>
          <a:blip r:embed="rId3">
            <a:alphaModFix/>
          </a:blip>
          <a:stretch>
            <a:fillRect/>
          </a:stretch>
        </p:blipFill>
        <p:spPr>
          <a:xfrm>
            <a:off x="304800" y="1857200"/>
            <a:ext cx="4720449" cy="1892999"/>
          </a:xfrm>
          <a:prstGeom prst="rect">
            <a:avLst/>
          </a:prstGeom>
          <a:noFill/>
          <a:ln>
            <a:noFill/>
          </a:ln>
        </p:spPr>
      </p:pic>
      <p:sp>
        <p:nvSpPr>
          <p:cNvPr id="966" name="Google Shape;966;p67"/>
          <p:cNvSpPr/>
          <p:nvPr/>
        </p:nvSpPr>
        <p:spPr>
          <a:xfrm>
            <a:off x="3409300" y="2837800"/>
            <a:ext cx="226800" cy="2070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7"/>
          <p:cNvSpPr txBox="1"/>
          <p:nvPr/>
        </p:nvSpPr>
        <p:spPr>
          <a:xfrm>
            <a:off x="9675450" y="445900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pic>
        <p:nvPicPr>
          <p:cNvPr id="968" name="Google Shape;968;p67"/>
          <p:cNvPicPr preferRelativeResize="0"/>
          <p:nvPr/>
        </p:nvPicPr>
        <p:blipFill>
          <a:blip r:embed="rId5">
            <a:alphaModFix/>
          </a:blip>
          <a:stretch>
            <a:fillRect/>
          </a:stretch>
        </p:blipFill>
        <p:spPr>
          <a:xfrm>
            <a:off x="6503275" y="1315813"/>
            <a:ext cx="1887275" cy="1604175"/>
          </a:xfrm>
          <a:prstGeom prst="rect">
            <a:avLst/>
          </a:prstGeom>
          <a:noFill/>
          <a:ln>
            <a:noFill/>
          </a:ln>
        </p:spPr>
      </p:pic>
      <p:pic>
        <p:nvPicPr>
          <p:cNvPr id="969" name="Google Shape;969;p67"/>
          <p:cNvPicPr preferRelativeResize="0"/>
          <p:nvPr/>
        </p:nvPicPr>
        <p:blipFill>
          <a:blip r:embed="rId6">
            <a:alphaModFix/>
          </a:blip>
          <a:stretch>
            <a:fillRect/>
          </a:stretch>
        </p:blipFill>
        <p:spPr>
          <a:xfrm>
            <a:off x="6503276" y="3147848"/>
            <a:ext cx="1887275" cy="1604179"/>
          </a:xfrm>
          <a:prstGeom prst="rect">
            <a:avLst/>
          </a:prstGeom>
          <a:noFill/>
          <a:ln>
            <a:noFill/>
          </a:ln>
        </p:spPr>
      </p:pic>
      <p:sp>
        <p:nvSpPr>
          <p:cNvPr id="970" name="Google Shape;970;p67"/>
          <p:cNvSpPr txBox="1"/>
          <p:nvPr/>
        </p:nvSpPr>
        <p:spPr>
          <a:xfrm>
            <a:off x="127438" y="3641238"/>
            <a:ext cx="1629300" cy="44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600"/>
              <a:t>Input</a:t>
            </a:r>
            <a:endParaRPr sz="1600"/>
          </a:p>
        </p:txBody>
      </p:sp>
      <p:sp>
        <p:nvSpPr>
          <p:cNvPr id="971" name="Google Shape;971;p67"/>
          <p:cNvSpPr txBox="1"/>
          <p:nvPr/>
        </p:nvSpPr>
        <p:spPr>
          <a:xfrm>
            <a:off x="1850363" y="3641238"/>
            <a:ext cx="1629300" cy="44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600"/>
              <a:t>Kernel</a:t>
            </a:r>
            <a:endParaRPr sz="1600"/>
          </a:p>
        </p:txBody>
      </p:sp>
      <p:sp>
        <p:nvSpPr>
          <p:cNvPr id="972" name="Google Shape;972;p67"/>
          <p:cNvSpPr txBox="1"/>
          <p:nvPr/>
        </p:nvSpPr>
        <p:spPr>
          <a:xfrm>
            <a:off x="3520613" y="3641238"/>
            <a:ext cx="1629300" cy="443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600"/>
              <a:t>Output</a:t>
            </a:r>
            <a:endParaRPr sz="1600"/>
          </a:p>
        </p:txBody>
      </p:sp>
      <p:cxnSp>
        <p:nvCxnSpPr>
          <p:cNvPr id="973" name="Google Shape;973;p67"/>
          <p:cNvCxnSpPr/>
          <p:nvPr/>
        </p:nvCxnSpPr>
        <p:spPr>
          <a:xfrm flipH="1">
            <a:off x="3902225" y="1822900"/>
            <a:ext cx="2610900" cy="443400"/>
          </a:xfrm>
          <a:prstGeom prst="bentConnector3">
            <a:avLst>
              <a:gd fmla="val 100010" name="adj1"/>
            </a:avLst>
          </a:prstGeom>
          <a:noFill/>
          <a:ln cap="flat" cmpd="sng" w="9525">
            <a:solidFill>
              <a:schemeClr val="dk2"/>
            </a:solidFill>
            <a:prstDash val="solid"/>
            <a:round/>
            <a:headEnd len="med" w="med" type="none"/>
            <a:tailEnd len="med" w="med" type="triangle"/>
          </a:ln>
        </p:spPr>
      </p:cxnSp>
      <p:cxnSp>
        <p:nvCxnSpPr>
          <p:cNvPr id="974" name="Google Shape;974;p67"/>
          <p:cNvCxnSpPr/>
          <p:nvPr/>
        </p:nvCxnSpPr>
        <p:spPr>
          <a:xfrm rot="10800000">
            <a:off x="4325750" y="2079175"/>
            <a:ext cx="2522400" cy="1881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975" name="Google Shape;975;p67"/>
          <p:cNvCxnSpPr/>
          <p:nvPr/>
        </p:nvCxnSpPr>
        <p:spPr>
          <a:xfrm>
            <a:off x="4335525" y="2088925"/>
            <a:ext cx="0" cy="197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Convolution for Edge Detection</a:t>
            </a:r>
            <a:endParaRPr/>
          </a:p>
        </p:txBody>
      </p:sp>
      <p:sp>
        <p:nvSpPr>
          <p:cNvPr id="982" name="Google Shape;982;p68"/>
          <p:cNvSpPr txBox="1"/>
          <p:nvPr/>
        </p:nvSpPr>
        <p:spPr>
          <a:xfrm>
            <a:off x="909938" y="34290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Original</a:t>
            </a:r>
            <a:endParaRPr sz="1800"/>
          </a:p>
        </p:txBody>
      </p:sp>
      <p:pic>
        <p:nvPicPr>
          <p:cNvPr id="983" name="Google Shape;983;p68"/>
          <p:cNvPicPr preferRelativeResize="0"/>
          <p:nvPr/>
        </p:nvPicPr>
        <p:blipFill>
          <a:blip r:embed="rId3">
            <a:alphaModFix/>
          </a:blip>
          <a:stretch>
            <a:fillRect/>
          </a:stretch>
        </p:blipFill>
        <p:spPr>
          <a:xfrm>
            <a:off x="610775" y="1362341"/>
            <a:ext cx="2227613" cy="21179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Convolution for Edge Detection</a:t>
            </a:r>
            <a:endParaRPr/>
          </a:p>
        </p:txBody>
      </p:sp>
      <p:sp>
        <p:nvSpPr>
          <p:cNvPr id="990" name="Google Shape;990;p69"/>
          <p:cNvSpPr txBox="1"/>
          <p:nvPr/>
        </p:nvSpPr>
        <p:spPr>
          <a:xfrm>
            <a:off x="909938" y="34290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Original</a:t>
            </a:r>
            <a:endParaRPr sz="1800"/>
          </a:p>
        </p:txBody>
      </p:sp>
      <p:pic>
        <p:nvPicPr>
          <p:cNvPr id="991" name="Google Shape;991;p69"/>
          <p:cNvPicPr preferRelativeResize="0"/>
          <p:nvPr/>
        </p:nvPicPr>
        <p:blipFill>
          <a:blip r:embed="rId3">
            <a:alphaModFix/>
          </a:blip>
          <a:stretch>
            <a:fillRect/>
          </a:stretch>
        </p:blipFill>
        <p:spPr>
          <a:xfrm>
            <a:off x="610775" y="1362341"/>
            <a:ext cx="2227613" cy="2117909"/>
          </a:xfrm>
          <a:prstGeom prst="rect">
            <a:avLst/>
          </a:prstGeom>
          <a:noFill/>
          <a:ln>
            <a:noFill/>
          </a:ln>
        </p:spPr>
      </p:pic>
      <p:pic>
        <p:nvPicPr>
          <p:cNvPr id="992" name="Google Shape;992;p69"/>
          <p:cNvPicPr preferRelativeResize="0"/>
          <p:nvPr/>
        </p:nvPicPr>
        <p:blipFill>
          <a:blip r:embed="rId4">
            <a:alphaModFix/>
          </a:blip>
          <a:stretch>
            <a:fillRect/>
          </a:stretch>
        </p:blipFill>
        <p:spPr>
          <a:xfrm>
            <a:off x="3393302" y="1350750"/>
            <a:ext cx="2227613" cy="2082745"/>
          </a:xfrm>
          <a:prstGeom prst="rect">
            <a:avLst/>
          </a:prstGeom>
          <a:noFill/>
          <a:ln>
            <a:noFill/>
          </a:ln>
        </p:spPr>
      </p:pic>
      <p:sp>
        <p:nvSpPr>
          <p:cNvPr id="993" name="Google Shape;993;p69"/>
          <p:cNvSpPr txBox="1"/>
          <p:nvPr/>
        </p:nvSpPr>
        <p:spPr>
          <a:xfrm>
            <a:off x="3724913" y="34398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Smoothed</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95" name="Google Shape;95;p16"/>
          <p:cNvPicPr preferRelativeResize="0"/>
          <p:nvPr/>
        </p:nvPicPr>
        <p:blipFill>
          <a:blip r:embed="rId3">
            <a:alphaModFix/>
          </a:blip>
          <a:stretch>
            <a:fillRect/>
          </a:stretch>
        </p:blipFill>
        <p:spPr>
          <a:xfrm>
            <a:off x="152400" y="2207175"/>
            <a:ext cx="2051050" cy="2035075"/>
          </a:xfrm>
          <a:prstGeom prst="rect">
            <a:avLst/>
          </a:prstGeom>
          <a:noFill/>
          <a:ln>
            <a:noFill/>
          </a:ln>
        </p:spPr>
      </p:pic>
      <p:sp>
        <p:nvSpPr>
          <p:cNvPr id="96" name="Google Shape;96;p16"/>
          <p:cNvSpPr/>
          <p:nvPr/>
        </p:nvSpPr>
        <p:spPr>
          <a:xfrm>
            <a:off x="34973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w</a:t>
            </a:r>
            <a:r>
              <a:rPr baseline="-25000" lang="en-US"/>
              <a:t>0</a:t>
            </a:r>
            <a:endParaRPr baseline="-25000"/>
          </a:p>
          <a:p>
            <a:pPr indent="0" lvl="0" marL="0" rtl="0" algn="l">
              <a:lnSpc>
                <a:spcPct val="115000"/>
              </a:lnSpc>
              <a:spcBef>
                <a:spcPts val="0"/>
              </a:spcBef>
              <a:spcAft>
                <a:spcPts val="0"/>
              </a:spcAft>
              <a:buNone/>
            </a:pPr>
            <a:r>
              <a:rPr lang="en-US"/>
              <a:t>w</a:t>
            </a:r>
            <a:r>
              <a:rPr baseline="-25000" lang="en-US"/>
              <a:t>1</a:t>
            </a:r>
            <a:endParaRPr baseline="-25000"/>
          </a:p>
          <a:p>
            <a:pPr indent="0" lvl="0" marL="0" rtl="0" algn="l">
              <a:lnSpc>
                <a:spcPct val="115000"/>
              </a:lnSpc>
              <a:spcBef>
                <a:spcPts val="0"/>
              </a:spcBef>
              <a:spcAft>
                <a:spcPts val="0"/>
              </a:spcAft>
              <a:buNone/>
            </a:pPr>
            <a:r>
              <a:rPr lang="en-US"/>
              <a:t>w</a:t>
            </a:r>
            <a:r>
              <a:rPr baseline="-25000" lang="en-US"/>
              <a:t>2</a:t>
            </a:r>
            <a:endParaRPr baseline="-25000"/>
          </a:p>
          <a:p>
            <a:pPr indent="0" lvl="0" marL="0" rtl="0" algn="l">
              <a:lnSpc>
                <a:spcPct val="115000"/>
              </a:lnSpc>
              <a:spcBef>
                <a:spcPts val="0"/>
              </a:spcBef>
              <a:spcAft>
                <a:spcPts val="0"/>
              </a:spcAft>
              <a:buNone/>
            </a:pPr>
            <a:r>
              <a:rPr lang="en-US"/>
              <a:t>w</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w</a:t>
            </a:r>
            <a:r>
              <a:rPr baseline="-25000" lang="en-US"/>
              <a:t>784</a:t>
            </a:r>
            <a:endParaRPr baseline="-25000"/>
          </a:p>
        </p:txBody>
      </p:sp>
      <p:sp>
        <p:nvSpPr>
          <p:cNvPr id="97" name="Google Shape;97;p16"/>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784</a:t>
            </a:r>
            <a:endParaRPr baseline="-25000"/>
          </a:p>
        </p:txBody>
      </p:sp>
      <p:sp>
        <p:nvSpPr>
          <p:cNvPr id="98" name="Google Shape;98;p16"/>
          <p:cNvSpPr/>
          <p:nvPr/>
        </p:nvSpPr>
        <p:spPr>
          <a:xfrm>
            <a:off x="3219447" y="2901500"/>
            <a:ext cx="226500" cy="3153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6"/>
          <p:cNvPicPr preferRelativeResize="0"/>
          <p:nvPr/>
        </p:nvPicPr>
        <p:blipFill>
          <a:blip r:embed="rId4">
            <a:alphaModFix/>
          </a:blip>
          <a:stretch>
            <a:fillRect/>
          </a:stretch>
        </p:blipFill>
        <p:spPr>
          <a:xfrm>
            <a:off x="4461950" y="2744825"/>
            <a:ext cx="1352550" cy="628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7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Convolution for Edge Detection</a:t>
            </a:r>
            <a:endParaRPr/>
          </a:p>
        </p:txBody>
      </p:sp>
      <p:sp>
        <p:nvSpPr>
          <p:cNvPr id="1000" name="Google Shape;1000;p70"/>
          <p:cNvSpPr txBox="1"/>
          <p:nvPr/>
        </p:nvSpPr>
        <p:spPr>
          <a:xfrm>
            <a:off x="909938" y="34290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Original</a:t>
            </a:r>
            <a:endParaRPr sz="1800"/>
          </a:p>
        </p:txBody>
      </p:sp>
      <p:pic>
        <p:nvPicPr>
          <p:cNvPr id="1001" name="Google Shape;1001;p70"/>
          <p:cNvPicPr preferRelativeResize="0"/>
          <p:nvPr/>
        </p:nvPicPr>
        <p:blipFill>
          <a:blip r:embed="rId3">
            <a:alphaModFix/>
          </a:blip>
          <a:stretch>
            <a:fillRect/>
          </a:stretch>
        </p:blipFill>
        <p:spPr>
          <a:xfrm>
            <a:off x="610775" y="1362341"/>
            <a:ext cx="2227613" cy="2117909"/>
          </a:xfrm>
          <a:prstGeom prst="rect">
            <a:avLst/>
          </a:prstGeom>
          <a:noFill/>
          <a:ln>
            <a:noFill/>
          </a:ln>
        </p:spPr>
      </p:pic>
      <p:pic>
        <p:nvPicPr>
          <p:cNvPr id="1002" name="Google Shape;1002;p70"/>
          <p:cNvPicPr preferRelativeResize="0"/>
          <p:nvPr/>
        </p:nvPicPr>
        <p:blipFill>
          <a:blip r:embed="rId4">
            <a:alphaModFix/>
          </a:blip>
          <a:stretch>
            <a:fillRect/>
          </a:stretch>
        </p:blipFill>
        <p:spPr>
          <a:xfrm>
            <a:off x="3393302" y="1350750"/>
            <a:ext cx="2227613" cy="2082745"/>
          </a:xfrm>
          <a:prstGeom prst="rect">
            <a:avLst/>
          </a:prstGeom>
          <a:noFill/>
          <a:ln>
            <a:noFill/>
          </a:ln>
        </p:spPr>
      </p:pic>
      <p:pic>
        <p:nvPicPr>
          <p:cNvPr id="1003" name="Google Shape;1003;p70"/>
          <p:cNvPicPr preferRelativeResize="0"/>
          <p:nvPr/>
        </p:nvPicPr>
        <p:blipFill>
          <a:blip r:embed="rId5">
            <a:alphaModFix/>
          </a:blip>
          <a:stretch>
            <a:fillRect/>
          </a:stretch>
        </p:blipFill>
        <p:spPr>
          <a:xfrm>
            <a:off x="6175821" y="1350750"/>
            <a:ext cx="2357404" cy="2082754"/>
          </a:xfrm>
          <a:prstGeom prst="rect">
            <a:avLst/>
          </a:prstGeom>
          <a:noFill/>
          <a:ln>
            <a:noFill/>
          </a:ln>
        </p:spPr>
      </p:pic>
      <p:sp>
        <p:nvSpPr>
          <p:cNvPr id="1004" name="Google Shape;1004;p70"/>
          <p:cNvSpPr txBox="1"/>
          <p:nvPr/>
        </p:nvSpPr>
        <p:spPr>
          <a:xfrm>
            <a:off x="3724913" y="34398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Smoothed</a:t>
            </a:r>
            <a:endParaRPr sz="1800"/>
          </a:p>
        </p:txBody>
      </p:sp>
      <p:sp>
        <p:nvSpPr>
          <p:cNvPr id="1005" name="Google Shape;1005;p70"/>
          <p:cNvSpPr txBox="1"/>
          <p:nvPr/>
        </p:nvSpPr>
        <p:spPr>
          <a:xfrm>
            <a:off x="6539863" y="34506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Edges</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7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Convolution for Edge Detection</a:t>
            </a:r>
            <a:endParaRPr/>
          </a:p>
        </p:txBody>
      </p:sp>
      <p:sp>
        <p:nvSpPr>
          <p:cNvPr id="1012" name="Google Shape;1012;p71"/>
          <p:cNvSpPr txBox="1"/>
          <p:nvPr/>
        </p:nvSpPr>
        <p:spPr>
          <a:xfrm>
            <a:off x="909938" y="34290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Original</a:t>
            </a:r>
            <a:endParaRPr sz="1800"/>
          </a:p>
        </p:txBody>
      </p:sp>
      <p:pic>
        <p:nvPicPr>
          <p:cNvPr id="1013" name="Google Shape;1013;p71"/>
          <p:cNvPicPr preferRelativeResize="0"/>
          <p:nvPr/>
        </p:nvPicPr>
        <p:blipFill>
          <a:blip r:embed="rId3">
            <a:alphaModFix/>
          </a:blip>
          <a:stretch>
            <a:fillRect/>
          </a:stretch>
        </p:blipFill>
        <p:spPr>
          <a:xfrm>
            <a:off x="610775" y="1362341"/>
            <a:ext cx="2227613" cy="2117909"/>
          </a:xfrm>
          <a:prstGeom prst="rect">
            <a:avLst/>
          </a:prstGeom>
          <a:noFill/>
          <a:ln>
            <a:noFill/>
          </a:ln>
        </p:spPr>
      </p:pic>
      <p:pic>
        <p:nvPicPr>
          <p:cNvPr id="1014" name="Google Shape;1014;p71"/>
          <p:cNvPicPr preferRelativeResize="0"/>
          <p:nvPr/>
        </p:nvPicPr>
        <p:blipFill>
          <a:blip r:embed="rId4">
            <a:alphaModFix/>
          </a:blip>
          <a:stretch>
            <a:fillRect/>
          </a:stretch>
        </p:blipFill>
        <p:spPr>
          <a:xfrm>
            <a:off x="3393302" y="1350750"/>
            <a:ext cx="2227613" cy="2082745"/>
          </a:xfrm>
          <a:prstGeom prst="rect">
            <a:avLst/>
          </a:prstGeom>
          <a:noFill/>
          <a:ln>
            <a:noFill/>
          </a:ln>
        </p:spPr>
      </p:pic>
      <p:pic>
        <p:nvPicPr>
          <p:cNvPr id="1015" name="Google Shape;1015;p71"/>
          <p:cNvPicPr preferRelativeResize="0"/>
          <p:nvPr/>
        </p:nvPicPr>
        <p:blipFill>
          <a:blip r:embed="rId5">
            <a:alphaModFix/>
          </a:blip>
          <a:stretch>
            <a:fillRect/>
          </a:stretch>
        </p:blipFill>
        <p:spPr>
          <a:xfrm>
            <a:off x="6175821" y="1350750"/>
            <a:ext cx="2357404" cy="2082754"/>
          </a:xfrm>
          <a:prstGeom prst="rect">
            <a:avLst/>
          </a:prstGeom>
          <a:noFill/>
          <a:ln>
            <a:noFill/>
          </a:ln>
        </p:spPr>
      </p:pic>
      <p:sp>
        <p:nvSpPr>
          <p:cNvPr id="1016" name="Google Shape;1016;p71"/>
          <p:cNvSpPr txBox="1"/>
          <p:nvPr/>
        </p:nvSpPr>
        <p:spPr>
          <a:xfrm>
            <a:off x="3724913" y="34398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Smoothed</a:t>
            </a:r>
            <a:endParaRPr sz="1800"/>
          </a:p>
        </p:txBody>
      </p:sp>
      <p:sp>
        <p:nvSpPr>
          <p:cNvPr id="1017" name="Google Shape;1017;p71"/>
          <p:cNvSpPr txBox="1"/>
          <p:nvPr/>
        </p:nvSpPr>
        <p:spPr>
          <a:xfrm>
            <a:off x="6539863" y="3450600"/>
            <a:ext cx="1629300" cy="44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US" sz="1800"/>
              <a:t>Edges</a:t>
            </a:r>
            <a:endParaRPr sz="1800"/>
          </a:p>
        </p:txBody>
      </p:sp>
      <p:sp>
        <p:nvSpPr>
          <p:cNvPr id="1018" name="Google Shape;1018;p71"/>
          <p:cNvSpPr txBox="1"/>
          <p:nvPr/>
        </p:nvSpPr>
        <p:spPr>
          <a:xfrm>
            <a:off x="3132725" y="3973575"/>
            <a:ext cx="4622100" cy="1004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orig = X_train[</a:t>
            </a:r>
            <a:r>
              <a:rPr lang="en-US" sz="1050">
                <a:solidFill>
                  <a:srgbClr val="09885A"/>
                </a:solidFill>
                <a:highlight>
                  <a:srgbClr val="FFFFFE"/>
                </a:highlight>
                <a:latin typeface="Courier New"/>
                <a:ea typeface="Courier New"/>
                <a:cs typeface="Courier New"/>
                <a:sym typeface="Courier New"/>
              </a:rPr>
              <a:t>4</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smoothed = scipy.ndimage.gaussian_filter(orig, sigma=</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filtered = scipy.signal.convolve2d(</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   smoothed, filter, boundary=</a:t>
            </a:r>
            <a:r>
              <a:rPr lang="en-US" sz="1050">
                <a:solidFill>
                  <a:srgbClr val="A31515"/>
                </a:solidFill>
                <a:highlight>
                  <a:srgbClr val="FFFFFE"/>
                </a:highlight>
                <a:latin typeface="Courier New"/>
                <a:ea typeface="Courier New"/>
                <a:cs typeface="Courier New"/>
                <a:sym typeface="Courier New"/>
              </a:rPr>
              <a:t>'symm'</a:t>
            </a:r>
            <a:r>
              <a:rPr lang="en-US" sz="1050">
                <a:solidFill>
                  <a:schemeClr val="dk1"/>
                </a:solidFill>
                <a:highlight>
                  <a:srgbClr val="FFFFFE"/>
                </a:highlight>
                <a:latin typeface="Courier New"/>
                <a:ea typeface="Courier New"/>
                <a:cs typeface="Courier New"/>
                <a:sym typeface="Courier New"/>
              </a:rPr>
              <a:t>, mode=</a:t>
            </a:r>
            <a:r>
              <a:rPr lang="en-US" sz="1050">
                <a:solidFill>
                  <a:srgbClr val="A31515"/>
                </a:solidFill>
                <a:highlight>
                  <a:srgbClr val="FFFFFE"/>
                </a:highlight>
                <a:latin typeface="Courier New"/>
                <a:ea typeface="Courier New"/>
                <a:cs typeface="Courier New"/>
                <a:sym typeface="Courier New"/>
              </a:rPr>
              <a:t>'same'</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sp>
        <p:nvSpPr>
          <p:cNvPr id="1019" name="Google Shape;1019;p71"/>
          <p:cNvSpPr txBox="1"/>
          <p:nvPr/>
        </p:nvSpPr>
        <p:spPr>
          <a:xfrm>
            <a:off x="277875" y="3973575"/>
            <a:ext cx="2729400" cy="785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filter = np.array([[</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0</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0</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0</a:t>
            </a:r>
            <a:r>
              <a:rPr lang="en-US" sz="1050">
                <a:solidFill>
                  <a:schemeClr val="dk1"/>
                </a:solidFill>
                <a:highlight>
                  <a:srgbClr val="FFFFFE"/>
                </a:highlight>
                <a:latin typeface="Courier New"/>
                <a:ea typeface="Courier New"/>
                <a:cs typeface="Courier New"/>
                <a:sym typeface="Courier New"/>
              </a:rPr>
              <a:t>, </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Linear Models for Text</a:t>
            </a:r>
            <a:endParaRPr/>
          </a:p>
        </p:txBody>
      </p:sp>
      <p:sp>
        <p:nvSpPr>
          <p:cNvPr id="1026" name="Google Shape;1026;p72"/>
          <p:cNvSpPr/>
          <p:nvPr/>
        </p:nvSpPr>
        <p:spPr>
          <a:xfrm>
            <a:off x="34973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w</a:t>
            </a:r>
            <a:r>
              <a:rPr baseline="-25000" lang="en-US"/>
              <a:t>0</a:t>
            </a:r>
            <a:endParaRPr baseline="-25000"/>
          </a:p>
          <a:p>
            <a:pPr indent="0" lvl="0" marL="0" rtl="0" algn="l">
              <a:lnSpc>
                <a:spcPct val="115000"/>
              </a:lnSpc>
              <a:spcBef>
                <a:spcPts val="0"/>
              </a:spcBef>
              <a:spcAft>
                <a:spcPts val="0"/>
              </a:spcAft>
              <a:buNone/>
            </a:pPr>
            <a:r>
              <a:rPr lang="en-US"/>
              <a:t>w</a:t>
            </a:r>
            <a:r>
              <a:rPr baseline="-25000" lang="en-US"/>
              <a:t>1</a:t>
            </a:r>
            <a:endParaRPr baseline="-25000"/>
          </a:p>
          <a:p>
            <a:pPr indent="0" lvl="0" marL="0" rtl="0" algn="l">
              <a:lnSpc>
                <a:spcPct val="115000"/>
              </a:lnSpc>
              <a:spcBef>
                <a:spcPts val="0"/>
              </a:spcBef>
              <a:spcAft>
                <a:spcPts val="0"/>
              </a:spcAft>
              <a:buNone/>
            </a:pPr>
            <a:r>
              <a:rPr lang="en-US"/>
              <a:t>w</a:t>
            </a:r>
            <a:r>
              <a:rPr baseline="-25000" lang="en-US"/>
              <a:t>2</a:t>
            </a:r>
            <a:endParaRPr baseline="-25000"/>
          </a:p>
          <a:p>
            <a:pPr indent="0" lvl="0" marL="0" rtl="0" algn="l">
              <a:lnSpc>
                <a:spcPct val="115000"/>
              </a:lnSpc>
              <a:spcBef>
                <a:spcPts val="0"/>
              </a:spcBef>
              <a:spcAft>
                <a:spcPts val="0"/>
              </a:spcAft>
              <a:buNone/>
            </a:pPr>
            <a:r>
              <a:rPr lang="en-US"/>
              <a:t>w</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w</a:t>
            </a:r>
            <a:r>
              <a:rPr baseline="-25000" lang="en-US"/>
              <a:t>k</a:t>
            </a:r>
            <a:endParaRPr baseline="-25000"/>
          </a:p>
        </p:txBody>
      </p:sp>
      <p:sp>
        <p:nvSpPr>
          <p:cNvPr id="1027" name="Google Shape;1027;p72"/>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k</a:t>
            </a:r>
            <a:endParaRPr baseline="-25000"/>
          </a:p>
        </p:txBody>
      </p:sp>
      <p:sp>
        <p:nvSpPr>
          <p:cNvPr id="1028" name="Google Shape;1028;p72"/>
          <p:cNvSpPr/>
          <p:nvPr/>
        </p:nvSpPr>
        <p:spPr>
          <a:xfrm>
            <a:off x="3219447" y="2901500"/>
            <a:ext cx="226500" cy="3153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2"/>
          <p:cNvSpPr txBox="1"/>
          <p:nvPr/>
        </p:nvSpPr>
        <p:spPr>
          <a:xfrm>
            <a:off x="6500000" y="2468625"/>
            <a:ext cx="15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a:t>Positive</a:t>
            </a:r>
            <a:endParaRPr b="1" i="1"/>
          </a:p>
        </p:txBody>
      </p:sp>
      <p:sp>
        <p:nvSpPr>
          <p:cNvPr id="1030" name="Google Shape;1030;p72"/>
          <p:cNvSpPr txBox="1"/>
          <p:nvPr/>
        </p:nvSpPr>
        <p:spPr>
          <a:xfrm>
            <a:off x="6496075" y="3293000"/>
            <a:ext cx="1576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Negative</a:t>
            </a:r>
            <a:endParaRPr b="1" i="1"/>
          </a:p>
        </p:txBody>
      </p:sp>
      <p:cxnSp>
        <p:nvCxnSpPr>
          <p:cNvPr id="1031" name="Google Shape;1031;p72"/>
          <p:cNvCxnSpPr>
            <a:endCxn id="1029" idx="1"/>
          </p:cNvCxnSpPr>
          <p:nvPr/>
        </p:nvCxnSpPr>
        <p:spPr>
          <a:xfrm flipH="1" rot="10800000">
            <a:off x="5725400" y="2668725"/>
            <a:ext cx="774600" cy="390300"/>
          </a:xfrm>
          <a:prstGeom prst="straightConnector1">
            <a:avLst/>
          </a:prstGeom>
          <a:noFill/>
          <a:ln cap="flat" cmpd="sng" w="9525">
            <a:solidFill>
              <a:schemeClr val="dk2"/>
            </a:solidFill>
            <a:prstDash val="solid"/>
            <a:round/>
            <a:headEnd len="med" w="med" type="none"/>
            <a:tailEnd len="med" w="med" type="triangle"/>
          </a:ln>
        </p:spPr>
      </p:cxnSp>
      <p:cxnSp>
        <p:nvCxnSpPr>
          <p:cNvPr id="1032" name="Google Shape;1032;p72"/>
          <p:cNvCxnSpPr>
            <a:endCxn id="1030" idx="1"/>
          </p:cNvCxnSpPr>
          <p:nvPr/>
        </p:nvCxnSpPr>
        <p:spPr>
          <a:xfrm>
            <a:off x="5725375" y="3059300"/>
            <a:ext cx="770700" cy="433800"/>
          </a:xfrm>
          <a:prstGeom prst="straightConnector1">
            <a:avLst/>
          </a:prstGeom>
          <a:noFill/>
          <a:ln cap="flat" cmpd="sng" w="9525">
            <a:solidFill>
              <a:schemeClr val="dk2"/>
            </a:solidFill>
            <a:prstDash val="solid"/>
            <a:round/>
            <a:headEnd len="med" w="med" type="none"/>
            <a:tailEnd len="med" w="med" type="triangle"/>
          </a:ln>
        </p:spPr>
      </p:cxnSp>
      <p:sp>
        <p:nvSpPr>
          <p:cNvPr id="1033" name="Google Shape;1033;p72"/>
          <p:cNvSpPr txBox="1"/>
          <p:nvPr/>
        </p:nvSpPr>
        <p:spPr>
          <a:xfrm>
            <a:off x="5718950" y="2553350"/>
            <a:ext cx="75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&gt;=0.5</a:t>
            </a:r>
            <a:endParaRPr sz="1200"/>
          </a:p>
        </p:txBody>
      </p:sp>
      <p:sp>
        <p:nvSpPr>
          <p:cNvPr id="1034" name="Google Shape;1034;p72"/>
          <p:cNvSpPr txBox="1"/>
          <p:nvPr/>
        </p:nvSpPr>
        <p:spPr>
          <a:xfrm>
            <a:off x="5718950" y="3239150"/>
            <a:ext cx="75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&lt;0.5</a:t>
            </a:r>
            <a:endParaRPr sz="1200"/>
          </a:p>
        </p:txBody>
      </p:sp>
      <p:pic>
        <p:nvPicPr>
          <p:cNvPr id="1035" name="Google Shape;1035;p72"/>
          <p:cNvPicPr preferRelativeResize="0"/>
          <p:nvPr/>
        </p:nvPicPr>
        <p:blipFill>
          <a:blip r:embed="rId3">
            <a:alphaModFix/>
          </a:blip>
          <a:stretch>
            <a:fillRect/>
          </a:stretch>
        </p:blipFill>
        <p:spPr>
          <a:xfrm>
            <a:off x="4461950" y="2744825"/>
            <a:ext cx="1352550" cy="628650"/>
          </a:xfrm>
          <a:prstGeom prst="rect">
            <a:avLst/>
          </a:prstGeom>
          <a:noFill/>
          <a:ln>
            <a:noFill/>
          </a:ln>
        </p:spPr>
      </p:pic>
      <p:sp>
        <p:nvSpPr>
          <p:cNvPr id="1036" name="Google Shape;1036;p72"/>
          <p:cNvSpPr txBox="1"/>
          <p:nvPr/>
        </p:nvSpPr>
        <p:spPr>
          <a:xfrm>
            <a:off x="847400" y="2138450"/>
            <a:ext cx="1192200" cy="170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800"/>
              <a:t>not</a:t>
            </a:r>
            <a:endParaRPr sz="1800"/>
          </a:p>
          <a:p>
            <a:pPr indent="0" lvl="0" marL="0" rtl="0" algn="l">
              <a:lnSpc>
                <a:spcPct val="150000"/>
              </a:lnSpc>
              <a:spcBef>
                <a:spcPts val="0"/>
              </a:spcBef>
              <a:spcAft>
                <a:spcPts val="0"/>
              </a:spcAft>
              <a:buNone/>
            </a:pPr>
            <a:r>
              <a:rPr lang="en-US" sz="1800"/>
              <a:t>my</a:t>
            </a:r>
            <a:endParaRPr sz="1800"/>
          </a:p>
          <a:p>
            <a:pPr indent="0" lvl="0" marL="0" rtl="0" algn="l">
              <a:lnSpc>
                <a:spcPct val="150000"/>
              </a:lnSpc>
              <a:spcBef>
                <a:spcPts val="0"/>
              </a:spcBef>
              <a:spcAft>
                <a:spcPts val="0"/>
              </a:spcAft>
              <a:buNone/>
            </a:pPr>
            <a:r>
              <a:rPr lang="en-US" sz="1800"/>
              <a:t>favorite</a:t>
            </a:r>
            <a:endParaRPr sz="1800"/>
          </a:p>
          <a:p>
            <a:pPr indent="0" lvl="0" marL="0" rtl="0" algn="l">
              <a:lnSpc>
                <a:spcPct val="150000"/>
              </a:lnSpc>
              <a:spcBef>
                <a:spcPts val="0"/>
              </a:spcBef>
              <a:spcAft>
                <a:spcPts val="0"/>
              </a:spcAft>
              <a:buNone/>
            </a:pPr>
            <a:r>
              <a:rPr lang="en-US" sz="1800"/>
              <a:t>film</a:t>
            </a:r>
            <a:endParaRPr sz="1800"/>
          </a:p>
        </p:txBody>
      </p:sp>
      <p:cxnSp>
        <p:nvCxnSpPr>
          <p:cNvPr id="1037" name="Google Shape;1037;p72"/>
          <p:cNvCxnSpPr/>
          <p:nvPr/>
        </p:nvCxnSpPr>
        <p:spPr>
          <a:xfrm flipH="1" rot="10800000">
            <a:off x="1448450" y="2049425"/>
            <a:ext cx="1251300" cy="33510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72"/>
          <p:cNvCxnSpPr/>
          <p:nvPr/>
        </p:nvCxnSpPr>
        <p:spPr>
          <a:xfrm flipH="1" rot="10800000">
            <a:off x="1369625" y="2778775"/>
            <a:ext cx="1330200" cy="3930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72"/>
          <p:cNvCxnSpPr/>
          <p:nvPr/>
        </p:nvCxnSpPr>
        <p:spPr>
          <a:xfrm>
            <a:off x="1753925" y="3261500"/>
            <a:ext cx="975600" cy="49290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72"/>
          <p:cNvCxnSpPr/>
          <p:nvPr/>
        </p:nvCxnSpPr>
        <p:spPr>
          <a:xfrm>
            <a:off x="1409050" y="3645775"/>
            <a:ext cx="1290900" cy="38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73"/>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Linear Model Limitations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4"/>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Digit Classification History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7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MNIST Dataset</a:t>
            </a:r>
            <a:endParaRPr/>
          </a:p>
        </p:txBody>
      </p:sp>
      <p:sp>
        <p:nvSpPr>
          <p:cNvPr id="1057" name="Google Shape;1057;p75"/>
          <p:cNvSpPr txBox="1"/>
          <p:nvPr/>
        </p:nvSpPr>
        <p:spPr>
          <a:xfrm>
            <a:off x="311700" y="1457275"/>
            <a:ext cx="4181700" cy="32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Google Sans"/>
              <a:buChar char="●"/>
            </a:pPr>
            <a:r>
              <a:rPr lang="en-US" sz="1800"/>
              <a:t>“Modified National Institutes of Standards and Technology”</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Released in 1999</a:t>
            </a:r>
            <a:endParaRPr sz="1800"/>
          </a:p>
          <a:p>
            <a:pPr indent="-342900" lvl="0" marL="457200" rtl="0" algn="l">
              <a:lnSpc>
                <a:spcPct val="115000"/>
              </a:lnSpc>
              <a:spcBef>
                <a:spcPts val="1000"/>
              </a:spcBef>
              <a:spcAft>
                <a:spcPts val="0"/>
              </a:spcAft>
              <a:buClr>
                <a:srgbClr val="595959"/>
              </a:buClr>
              <a:buSzPts val="1800"/>
              <a:buFont typeface="Google Sans"/>
              <a:buChar char="●"/>
            </a:pPr>
            <a:r>
              <a:rPr lang="en-US" sz="1800"/>
              <a:t>70k handwritten digits</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40k from 250 Census Bureau workers</a:t>
            </a:r>
            <a:endParaRPr sz="1800"/>
          </a:p>
          <a:p>
            <a:pPr indent="-342900" lvl="1" marL="914400" rtl="0" algn="l">
              <a:lnSpc>
                <a:spcPct val="115000"/>
              </a:lnSpc>
              <a:spcBef>
                <a:spcPts val="1000"/>
              </a:spcBef>
              <a:spcAft>
                <a:spcPts val="1000"/>
              </a:spcAft>
              <a:buClr>
                <a:srgbClr val="595959"/>
              </a:buClr>
              <a:buSzPts val="1800"/>
              <a:buFont typeface="Google Sans"/>
              <a:buChar char="○"/>
            </a:pPr>
            <a:r>
              <a:rPr lang="en-US" sz="1800"/>
              <a:t>30k from 500 High School students</a:t>
            </a:r>
            <a:endParaRPr sz="1800"/>
          </a:p>
        </p:txBody>
      </p:sp>
      <p:pic>
        <p:nvPicPr>
          <p:cNvPr id="1058" name="Google Shape;1058;p75"/>
          <p:cNvPicPr preferRelativeResize="0"/>
          <p:nvPr/>
        </p:nvPicPr>
        <p:blipFill>
          <a:blip r:embed="rId3">
            <a:alphaModFix/>
          </a:blip>
          <a:stretch>
            <a:fillRect/>
          </a:stretch>
        </p:blipFill>
        <p:spPr>
          <a:xfrm>
            <a:off x="4439700" y="1645525"/>
            <a:ext cx="4522325" cy="27484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MNIST Dataset</a:t>
            </a:r>
            <a:endParaRPr/>
          </a:p>
        </p:txBody>
      </p:sp>
      <p:sp>
        <p:nvSpPr>
          <p:cNvPr id="1065" name="Google Shape;1065;p76"/>
          <p:cNvSpPr txBox="1"/>
          <p:nvPr/>
        </p:nvSpPr>
        <p:spPr>
          <a:xfrm>
            <a:off x="311700" y="1457275"/>
            <a:ext cx="4181700" cy="32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Google Sans"/>
              <a:buChar char="●"/>
            </a:pPr>
            <a:r>
              <a:rPr lang="en-US" sz="1800"/>
              <a:t>Image pre-processing</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Scaled to 20x20 pixels</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Centered in 28x28 pixels (center of mass)</a:t>
            </a:r>
            <a:endParaRPr sz="1800"/>
          </a:p>
          <a:p>
            <a:pPr indent="-342900" lvl="1" marL="914400" rtl="0" algn="l">
              <a:lnSpc>
                <a:spcPct val="115000"/>
              </a:lnSpc>
              <a:spcBef>
                <a:spcPts val="1000"/>
              </a:spcBef>
              <a:spcAft>
                <a:spcPts val="1000"/>
              </a:spcAft>
              <a:buClr>
                <a:srgbClr val="595959"/>
              </a:buClr>
              <a:buSzPts val="1800"/>
              <a:buFont typeface="Google Sans"/>
              <a:buChar char="○"/>
            </a:pPr>
            <a:r>
              <a:rPr lang="en-US" sz="1800"/>
              <a:t>Smoothed (anti-aliasing) producing grayscale values</a:t>
            </a:r>
            <a:endParaRPr sz="1800"/>
          </a:p>
        </p:txBody>
      </p:sp>
      <p:pic>
        <p:nvPicPr>
          <p:cNvPr id="1066" name="Google Shape;1066;p76"/>
          <p:cNvPicPr preferRelativeResize="0"/>
          <p:nvPr/>
        </p:nvPicPr>
        <p:blipFill>
          <a:blip r:embed="rId3">
            <a:alphaModFix/>
          </a:blip>
          <a:stretch>
            <a:fillRect/>
          </a:stretch>
        </p:blipFill>
        <p:spPr>
          <a:xfrm>
            <a:off x="4973376" y="1257450"/>
            <a:ext cx="3575325" cy="3559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7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MNIST Results</a:t>
            </a:r>
            <a:endParaRPr/>
          </a:p>
        </p:txBody>
      </p:sp>
      <p:pic>
        <p:nvPicPr>
          <p:cNvPr id="1073" name="Google Shape;1073;p77"/>
          <p:cNvPicPr preferRelativeResize="0"/>
          <p:nvPr/>
        </p:nvPicPr>
        <p:blipFill>
          <a:blip r:embed="rId3">
            <a:alphaModFix/>
          </a:blip>
          <a:stretch>
            <a:fillRect/>
          </a:stretch>
        </p:blipFill>
        <p:spPr>
          <a:xfrm>
            <a:off x="916375" y="1100650"/>
            <a:ext cx="7261126" cy="3890450"/>
          </a:xfrm>
          <a:prstGeom prst="rect">
            <a:avLst/>
          </a:prstGeom>
          <a:noFill/>
          <a:ln>
            <a:noFill/>
          </a:ln>
        </p:spPr>
      </p:pic>
      <p:sp>
        <p:nvSpPr>
          <p:cNvPr id="1074" name="Google Shape;1074;p77"/>
          <p:cNvSpPr txBox="1"/>
          <p:nvPr/>
        </p:nvSpPr>
        <p:spPr>
          <a:xfrm>
            <a:off x="9525000" y="4158175"/>
            <a:ext cx="14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Mail Sorting</a:t>
            </a:r>
            <a:endParaRPr/>
          </a:p>
        </p:txBody>
      </p:sp>
      <p:pic>
        <p:nvPicPr>
          <p:cNvPr id="1081" name="Google Shape;1081;p78"/>
          <p:cNvPicPr preferRelativeResize="0"/>
          <p:nvPr/>
        </p:nvPicPr>
        <p:blipFill>
          <a:blip r:embed="rId3">
            <a:alphaModFix/>
          </a:blip>
          <a:stretch>
            <a:fillRect/>
          </a:stretch>
        </p:blipFill>
        <p:spPr>
          <a:xfrm>
            <a:off x="381000" y="1257450"/>
            <a:ext cx="3528875" cy="3482050"/>
          </a:xfrm>
          <a:prstGeom prst="rect">
            <a:avLst/>
          </a:prstGeom>
          <a:noFill/>
          <a:ln>
            <a:noFill/>
          </a:ln>
        </p:spPr>
      </p:pic>
      <p:sp>
        <p:nvSpPr>
          <p:cNvPr id="1082" name="Google Shape;1082;p78"/>
          <p:cNvSpPr txBox="1"/>
          <p:nvPr/>
        </p:nvSpPr>
        <p:spPr>
          <a:xfrm>
            <a:off x="4578900" y="1304875"/>
            <a:ext cx="4181700" cy="3232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Google Sans"/>
              <a:buChar char="●"/>
            </a:pPr>
            <a:r>
              <a:rPr lang="en-US" sz="1800"/>
              <a:t>Recognizing zip codes has extra challenges</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Locating the zip code span</a:t>
            </a:r>
            <a:endParaRPr sz="1800"/>
          </a:p>
          <a:p>
            <a:pPr indent="-342900" lvl="1" marL="914400" rtl="0" algn="l">
              <a:lnSpc>
                <a:spcPct val="115000"/>
              </a:lnSpc>
              <a:spcBef>
                <a:spcPts val="1000"/>
              </a:spcBef>
              <a:spcAft>
                <a:spcPts val="0"/>
              </a:spcAft>
              <a:buClr>
                <a:srgbClr val="595959"/>
              </a:buClr>
              <a:buSzPts val="1800"/>
              <a:buFont typeface="Google Sans"/>
              <a:buChar char="○"/>
            </a:pPr>
            <a:r>
              <a:rPr lang="en-US" sz="1800"/>
              <a:t>Size and spacing variability</a:t>
            </a:r>
            <a:endParaRPr sz="1800"/>
          </a:p>
          <a:p>
            <a:pPr indent="-342900" lvl="1" marL="914400" rtl="0" algn="l">
              <a:lnSpc>
                <a:spcPct val="115000"/>
              </a:lnSpc>
              <a:spcBef>
                <a:spcPts val="1000"/>
              </a:spcBef>
              <a:spcAft>
                <a:spcPts val="1000"/>
              </a:spcAft>
              <a:buClr>
                <a:srgbClr val="595959"/>
              </a:buClr>
              <a:buSzPts val="1800"/>
              <a:buFont typeface="Google Sans"/>
              <a:buChar char="○"/>
            </a:pPr>
            <a:r>
              <a:rPr lang="en-US" sz="1800"/>
              <a:t>Separation between digits</a:t>
            </a:r>
            <a:endParaRPr sz="1800"/>
          </a:p>
        </p:txBody>
      </p:sp>
      <p:sp>
        <p:nvSpPr>
          <p:cNvPr id="1083" name="Google Shape;1083;p78"/>
          <p:cNvSpPr txBox="1"/>
          <p:nvPr/>
        </p:nvSpPr>
        <p:spPr>
          <a:xfrm>
            <a:off x="9517125" y="3458550"/>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Mail Sorting in 1999</a:t>
            </a:r>
            <a:endParaRPr/>
          </a:p>
        </p:txBody>
      </p:sp>
      <p:pic>
        <p:nvPicPr>
          <p:cNvPr id="1090" name="Google Shape;1090;p79"/>
          <p:cNvPicPr preferRelativeResize="0"/>
          <p:nvPr/>
        </p:nvPicPr>
        <p:blipFill>
          <a:blip r:embed="rId3">
            <a:alphaModFix/>
          </a:blip>
          <a:stretch>
            <a:fillRect/>
          </a:stretch>
        </p:blipFill>
        <p:spPr>
          <a:xfrm>
            <a:off x="544213" y="1072875"/>
            <a:ext cx="7947125" cy="2629725"/>
          </a:xfrm>
          <a:prstGeom prst="rect">
            <a:avLst/>
          </a:prstGeom>
          <a:noFill/>
          <a:ln>
            <a:noFill/>
          </a:ln>
        </p:spPr>
      </p:pic>
      <p:sp>
        <p:nvSpPr>
          <p:cNvPr id="1091" name="Google Shape;1091;p79"/>
          <p:cNvSpPr txBox="1"/>
          <p:nvPr/>
        </p:nvSpPr>
        <p:spPr>
          <a:xfrm>
            <a:off x="236475" y="3634600"/>
            <a:ext cx="8562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t>Figure 1 shows a diagram of a GSA postal sorting machine. The envelopes are fed into the GSA and are separated by four feeders (1). They are transported on a conveyor belt (2) running at about 2m/s.They go below the linescanning camera (3), which captures a greyscale image of each letter. While the letter is passed to the sorter (6), the GSA-OCR (4) Starts processing the image to recognize the destination address. lf no valid address is found,the image is delivered to video coding places VCPs (5), where postal workers handle it. If the ZIP code information can be automatically recognized or is entered by a human Operator, the letter is dropped in one of 200 mailboxes (7), each one covering different ZIP code ranges. </a:t>
            </a:r>
            <a:endParaRPr i="1" sz="1200"/>
          </a:p>
        </p:txBody>
      </p:sp>
      <p:sp>
        <p:nvSpPr>
          <p:cNvPr id="1092" name="Google Shape;1092;p79"/>
          <p:cNvSpPr txBox="1"/>
          <p:nvPr/>
        </p:nvSpPr>
        <p:spPr>
          <a:xfrm>
            <a:off x="9428425" y="3005300"/>
            <a:ext cx="1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Logistic Regression</a:t>
            </a:r>
            <a:endParaRPr/>
          </a:p>
        </p:txBody>
      </p:sp>
      <p:pic>
        <p:nvPicPr>
          <p:cNvPr id="106" name="Google Shape;106;p17"/>
          <p:cNvPicPr preferRelativeResize="0"/>
          <p:nvPr/>
        </p:nvPicPr>
        <p:blipFill>
          <a:blip r:embed="rId3">
            <a:alphaModFix/>
          </a:blip>
          <a:stretch>
            <a:fillRect/>
          </a:stretch>
        </p:blipFill>
        <p:spPr>
          <a:xfrm>
            <a:off x="152400" y="2207175"/>
            <a:ext cx="2051050" cy="2035075"/>
          </a:xfrm>
          <a:prstGeom prst="rect">
            <a:avLst/>
          </a:prstGeom>
          <a:noFill/>
          <a:ln>
            <a:noFill/>
          </a:ln>
        </p:spPr>
      </p:pic>
      <p:sp>
        <p:nvSpPr>
          <p:cNvPr id="107" name="Google Shape;107;p17"/>
          <p:cNvSpPr/>
          <p:nvPr/>
        </p:nvSpPr>
        <p:spPr>
          <a:xfrm>
            <a:off x="34973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w</a:t>
            </a:r>
            <a:r>
              <a:rPr baseline="-25000" lang="en-US"/>
              <a:t>0</a:t>
            </a:r>
            <a:endParaRPr baseline="-25000"/>
          </a:p>
          <a:p>
            <a:pPr indent="0" lvl="0" marL="0" rtl="0" algn="l">
              <a:lnSpc>
                <a:spcPct val="115000"/>
              </a:lnSpc>
              <a:spcBef>
                <a:spcPts val="0"/>
              </a:spcBef>
              <a:spcAft>
                <a:spcPts val="0"/>
              </a:spcAft>
              <a:buNone/>
            </a:pPr>
            <a:r>
              <a:rPr lang="en-US"/>
              <a:t>w</a:t>
            </a:r>
            <a:r>
              <a:rPr baseline="-25000" lang="en-US"/>
              <a:t>1</a:t>
            </a:r>
            <a:endParaRPr baseline="-25000"/>
          </a:p>
          <a:p>
            <a:pPr indent="0" lvl="0" marL="0" rtl="0" algn="l">
              <a:lnSpc>
                <a:spcPct val="115000"/>
              </a:lnSpc>
              <a:spcBef>
                <a:spcPts val="0"/>
              </a:spcBef>
              <a:spcAft>
                <a:spcPts val="0"/>
              </a:spcAft>
              <a:buNone/>
            </a:pPr>
            <a:r>
              <a:rPr lang="en-US"/>
              <a:t>w</a:t>
            </a:r>
            <a:r>
              <a:rPr baseline="-25000" lang="en-US"/>
              <a:t>2</a:t>
            </a:r>
            <a:endParaRPr baseline="-25000"/>
          </a:p>
          <a:p>
            <a:pPr indent="0" lvl="0" marL="0" rtl="0" algn="l">
              <a:lnSpc>
                <a:spcPct val="115000"/>
              </a:lnSpc>
              <a:spcBef>
                <a:spcPts val="0"/>
              </a:spcBef>
              <a:spcAft>
                <a:spcPts val="0"/>
              </a:spcAft>
              <a:buNone/>
            </a:pPr>
            <a:r>
              <a:rPr lang="en-US"/>
              <a:t>w</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w</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w</a:t>
            </a:r>
            <a:r>
              <a:rPr baseline="-25000" lang="en-US"/>
              <a:t>784</a:t>
            </a:r>
            <a:endParaRPr baseline="-25000"/>
          </a:p>
        </p:txBody>
      </p:sp>
      <p:sp>
        <p:nvSpPr>
          <p:cNvPr id="108" name="Google Shape;108;p17"/>
          <p:cNvSpPr/>
          <p:nvPr/>
        </p:nvSpPr>
        <p:spPr>
          <a:xfrm>
            <a:off x="2659125" y="1566700"/>
            <a:ext cx="492600" cy="3182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x</a:t>
            </a:r>
            <a:r>
              <a:rPr baseline="-25000" lang="en-US"/>
              <a:t>0</a:t>
            </a:r>
            <a:endParaRPr baseline="-25000"/>
          </a:p>
          <a:p>
            <a:pPr indent="0" lvl="0" marL="0" rtl="0" algn="l">
              <a:lnSpc>
                <a:spcPct val="115000"/>
              </a:lnSpc>
              <a:spcBef>
                <a:spcPts val="0"/>
              </a:spcBef>
              <a:spcAft>
                <a:spcPts val="0"/>
              </a:spcAft>
              <a:buNone/>
            </a:pPr>
            <a:r>
              <a:rPr lang="en-US"/>
              <a:t>x</a:t>
            </a:r>
            <a:r>
              <a:rPr baseline="-25000" lang="en-US"/>
              <a:t>1</a:t>
            </a:r>
            <a:endParaRPr baseline="-25000"/>
          </a:p>
          <a:p>
            <a:pPr indent="0" lvl="0" marL="0" rtl="0" algn="l">
              <a:lnSpc>
                <a:spcPct val="115000"/>
              </a:lnSpc>
              <a:spcBef>
                <a:spcPts val="0"/>
              </a:spcBef>
              <a:spcAft>
                <a:spcPts val="0"/>
              </a:spcAft>
              <a:buNone/>
            </a:pPr>
            <a:r>
              <a:rPr lang="en-US"/>
              <a:t>x</a:t>
            </a:r>
            <a:r>
              <a:rPr baseline="-25000" lang="en-US"/>
              <a:t>2</a:t>
            </a:r>
            <a:endParaRPr baseline="-25000"/>
          </a:p>
          <a:p>
            <a:pPr indent="0" lvl="0" marL="0" rtl="0" algn="l">
              <a:lnSpc>
                <a:spcPct val="115000"/>
              </a:lnSpc>
              <a:spcBef>
                <a:spcPts val="0"/>
              </a:spcBef>
              <a:spcAft>
                <a:spcPts val="0"/>
              </a:spcAft>
              <a:buNone/>
            </a:pPr>
            <a:r>
              <a:rPr lang="en-US"/>
              <a:t>x</a:t>
            </a:r>
            <a:r>
              <a:rPr baseline="-25000" lang="en-US"/>
              <a:t>3</a:t>
            </a:r>
            <a:endParaRPr baseline="-25000"/>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4</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5</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6</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7</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8</a:t>
            </a:r>
            <a:endParaRPr baseline="-25000">
              <a:solidFill>
                <a:schemeClr val="dk1"/>
              </a:solidFill>
            </a:endParaRPr>
          </a:p>
          <a:p>
            <a:pPr indent="0" lvl="0" marL="0" rtl="0" algn="l">
              <a:lnSpc>
                <a:spcPct val="115000"/>
              </a:lnSpc>
              <a:spcBef>
                <a:spcPts val="0"/>
              </a:spcBef>
              <a:spcAft>
                <a:spcPts val="0"/>
              </a:spcAft>
              <a:buNone/>
            </a:pPr>
            <a:r>
              <a:rPr lang="en-US">
                <a:solidFill>
                  <a:schemeClr val="dk1"/>
                </a:solidFill>
              </a:rPr>
              <a:t>x</a:t>
            </a:r>
            <a:r>
              <a:rPr baseline="-25000" lang="en-US">
                <a:solidFill>
                  <a:schemeClr val="dk1"/>
                </a:solidFill>
              </a:rPr>
              <a:t>9</a:t>
            </a:r>
            <a:endParaRPr baseline="-25000">
              <a:solidFill>
                <a:schemeClr val="dk1"/>
              </a:solidFill>
            </a:endParaRPr>
          </a:p>
          <a:p>
            <a:pPr indent="0" lvl="0" marL="0" rtl="0" algn="l">
              <a:lnSpc>
                <a:spcPct val="115000"/>
              </a:lnSpc>
              <a:spcBef>
                <a:spcPts val="0"/>
              </a:spcBef>
              <a:spcAft>
                <a:spcPts val="0"/>
              </a:spcAft>
              <a:buNone/>
            </a:pPr>
            <a:r>
              <a:rPr lang="en-US"/>
              <a:t>…</a:t>
            </a:r>
            <a:endParaRPr/>
          </a:p>
          <a:p>
            <a:pPr indent="0" lvl="0" marL="0" rtl="0" algn="l">
              <a:lnSpc>
                <a:spcPct val="115000"/>
              </a:lnSpc>
              <a:spcBef>
                <a:spcPts val="0"/>
              </a:spcBef>
              <a:spcAft>
                <a:spcPts val="0"/>
              </a:spcAft>
              <a:buNone/>
            </a:pPr>
            <a:r>
              <a:rPr lang="en-US"/>
              <a:t>x</a:t>
            </a:r>
            <a:r>
              <a:rPr baseline="-25000" lang="en-US"/>
              <a:t>784</a:t>
            </a:r>
            <a:endParaRPr baseline="-25000"/>
          </a:p>
        </p:txBody>
      </p:sp>
      <p:sp>
        <p:nvSpPr>
          <p:cNvPr id="109" name="Google Shape;109;p17"/>
          <p:cNvSpPr/>
          <p:nvPr/>
        </p:nvSpPr>
        <p:spPr>
          <a:xfrm>
            <a:off x="3219447" y="2901500"/>
            <a:ext cx="226500" cy="315300"/>
          </a:xfrm>
          <a:prstGeom prst="mathMultiply">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nvSpPr>
        <p:spPr>
          <a:xfrm>
            <a:off x="6500000" y="2468625"/>
            <a:ext cx="157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a:t>Sneaker</a:t>
            </a:r>
            <a:endParaRPr b="1" i="1"/>
          </a:p>
        </p:txBody>
      </p:sp>
      <p:sp>
        <p:nvSpPr>
          <p:cNvPr id="111" name="Google Shape;111;p17"/>
          <p:cNvSpPr txBox="1"/>
          <p:nvPr/>
        </p:nvSpPr>
        <p:spPr>
          <a:xfrm>
            <a:off x="6496075" y="3293000"/>
            <a:ext cx="1576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Other</a:t>
            </a:r>
            <a:endParaRPr b="1" i="1"/>
          </a:p>
        </p:txBody>
      </p:sp>
      <p:cxnSp>
        <p:nvCxnSpPr>
          <p:cNvPr id="112" name="Google Shape;112;p17"/>
          <p:cNvCxnSpPr>
            <a:stCxn id="113" idx="3"/>
            <a:endCxn id="110" idx="1"/>
          </p:cNvCxnSpPr>
          <p:nvPr/>
        </p:nvCxnSpPr>
        <p:spPr>
          <a:xfrm flipH="1" rot="10800000">
            <a:off x="5725400" y="2668725"/>
            <a:ext cx="774600" cy="39030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7"/>
          <p:cNvCxnSpPr>
            <a:stCxn id="113" idx="3"/>
            <a:endCxn id="111" idx="1"/>
          </p:cNvCxnSpPr>
          <p:nvPr/>
        </p:nvCxnSpPr>
        <p:spPr>
          <a:xfrm>
            <a:off x="5725375" y="3059300"/>
            <a:ext cx="770700" cy="4338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7"/>
          <p:cNvSpPr txBox="1"/>
          <p:nvPr/>
        </p:nvSpPr>
        <p:spPr>
          <a:xfrm>
            <a:off x="5718950" y="2553350"/>
            <a:ext cx="75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&gt;=0.5</a:t>
            </a:r>
            <a:endParaRPr sz="1200"/>
          </a:p>
        </p:txBody>
      </p:sp>
      <p:sp>
        <p:nvSpPr>
          <p:cNvPr id="116" name="Google Shape;116;p17"/>
          <p:cNvSpPr txBox="1"/>
          <p:nvPr/>
        </p:nvSpPr>
        <p:spPr>
          <a:xfrm>
            <a:off x="5718950" y="3239150"/>
            <a:ext cx="75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&lt;0.5</a:t>
            </a:r>
            <a:endParaRPr sz="1200"/>
          </a:p>
        </p:txBody>
      </p:sp>
      <p:pic>
        <p:nvPicPr>
          <p:cNvPr id="117" name="Google Shape;117;p17"/>
          <p:cNvPicPr preferRelativeResize="0"/>
          <p:nvPr/>
        </p:nvPicPr>
        <p:blipFill>
          <a:blip r:embed="rId4">
            <a:alphaModFix/>
          </a:blip>
          <a:stretch>
            <a:fillRect/>
          </a:stretch>
        </p:blipFill>
        <p:spPr>
          <a:xfrm>
            <a:off x="4461950" y="2744825"/>
            <a:ext cx="1352550" cy="628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80"/>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Digit Classification History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24" name="Google Shape;124;p18"/>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25" name="Google Shape;125;p18"/>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Binary Metrics</a:t>
            </a:r>
            <a:endParaRPr/>
          </a:p>
        </p:txBody>
      </p:sp>
      <p:graphicFrame>
        <p:nvGraphicFramePr>
          <p:cNvPr id="132" name="Google Shape;132;p19"/>
          <p:cNvGraphicFramePr/>
          <p:nvPr/>
        </p:nvGraphicFramePr>
        <p:xfrm>
          <a:off x="533425" y="1732600"/>
          <a:ext cx="3000000" cy="3000000"/>
        </p:xfrm>
        <a:graphic>
          <a:graphicData uri="http://schemas.openxmlformats.org/drawingml/2006/table">
            <a:tbl>
              <a:tblPr>
                <a:noFill/>
                <a:tableStyleId>{21A1F43C-02B6-49D3-B14A-B180698A0C64}</a:tableStyleId>
              </a:tblPr>
              <a:tblGrid>
                <a:gridCol w="1198050"/>
                <a:gridCol w="1562650"/>
                <a:gridCol w="1572500"/>
              </a:tblGrid>
              <a:tr h="3962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b="1" lang="en-US"/>
                        <a:t>y’=</a:t>
                      </a:r>
                      <a:r>
                        <a:rPr b="1" i="1" lang="en-US"/>
                        <a:t>Other</a:t>
                      </a:r>
                      <a:endParaRPr b="1" i="1"/>
                    </a:p>
                  </a:txBody>
                  <a:tcPr marT="91425" marB="91425" marR="91425" marL="91425"/>
                </a:tc>
              </a:tr>
              <a:tr h="396200">
                <a:tc>
                  <a:txBody>
                    <a:bodyPr/>
                    <a:lstStyle/>
                    <a:p>
                      <a:pPr indent="0" lvl="0" marL="0" rtl="0" algn="l">
                        <a:spcBef>
                          <a:spcPts val="0"/>
                        </a:spcBef>
                        <a:spcAft>
                          <a:spcPts val="0"/>
                        </a:spcAft>
                        <a:buNone/>
                      </a:pPr>
                      <a:r>
                        <a:rPr b="1" lang="en-US"/>
                        <a:t>y=</a:t>
                      </a:r>
                      <a:r>
                        <a:rPr b="1" i="1" lang="en-US"/>
                        <a:t>Sneaker</a:t>
                      </a:r>
                      <a:endParaRPr b="1" i="1"/>
                    </a:p>
                  </a:txBody>
                  <a:tcPr marT="91425" marB="91425" marR="91425" marL="91425"/>
                </a:tc>
                <a:tc>
                  <a:txBody>
                    <a:bodyPr/>
                    <a:lstStyle/>
                    <a:p>
                      <a:pPr indent="0" lvl="0" marL="0" rtl="0" algn="ctr">
                        <a:spcBef>
                          <a:spcPts val="0"/>
                        </a:spcBef>
                        <a:spcAft>
                          <a:spcPts val="0"/>
                        </a:spcAft>
                        <a:buNone/>
                      </a:pPr>
                      <a:r>
                        <a:rPr lang="en-US"/>
                        <a:t>True Positive</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b="1" lang="en-US"/>
                        <a:t>y=</a:t>
                      </a:r>
                      <a:r>
                        <a:rPr b="1" i="1" lang="en-US"/>
                        <a:t>Other</a:t>
                      </a:r>
                      <a:endParaRPr b="1" i="1"/>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pic>
        <p:nvPicPr>
          <p:cNvPr id="133" name="Google Shape;133;p19"/>
          <p:cNvPicPr preferRelativeResize="0"/>
          <p:nvPr/>
        </p:nvPicPr>
        <p:blipFill>
          <a:blip r:embed="rId3">
            <a:alphaModFix/>
          </a:blip>
          <a:stretch>
            <a:fillRect/>
          </a:stretch>
        </p:blipFill>
        <p:spPr>
          <a:xfrm>
            <a:off x="5079125" y="3014505"/>
            <a:ext cx="3930813" cy="19174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